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9" r:id="rId2"/>
    <p:sldId id="372" r:id="rId3"/>
    <p:sldId id="278" r:id="rId4"/>
    <p:sldId id="279" r:id="rId5"/>
    <p:sldId id="280" r:id="rId6"/>
    <p:sldId id="335" r:id="rId7"/>
    <p:sldId id="336" r:id="rId8"/>
    <p:sldId id="281" r:id="rId9"/>
    <p:sldId id="283" r:id="rId10"/>
    <p:sldId id="288" r:id="rId11"/>
    <p:sldId id="289" r:id="rId12"/>
    <p:sldId id="286" r:id="rId13"/>
    <p:sldId id="331" r:id="rId14"/>
    <p:sldId id="332" r:id="rId15"/>
    <p:sldId id="293" r:id="rId16"/>
    <p:sldId id="294" r:id="rId17"/>
    <p:sldId id="295" r:id="rId18"/>
    <p:sldId id="307" r:id="rId19"/>
    <p:sldId id="308" r:id="rId20"/>
    <p:sldId id="309" r:id="rId21"/>
    <p:sldId id="311" r:id="rId22"/>
    <p:sldId id="310" r:id="rId23"/>
    <p:sldId id="302" r:id="rId24"/>
    <p:sldId id="301" r:id="rId25"/>
    <p:sldId id="304" r:id="rId26"/>
    <p:sldId id="317" r:id="rId27"/>
    <p:sldId id="315" r:id="rId28"/>
    <p:sldId id="313" r:id="rId29"/>
    <p:sldId id="316" r:id="rId30"/>
    <p:sldId id="318" r:id="rId31"/>
    <p:sldId id="320" r:id="rId32"/>
    <p:sldId id="321" r:id="rId33"/>
    <p:sldId id="322" r:id="rId34"/>
    <p:sldId id="319" r:id="rId35"/>
    <p:sldId id="324" r:id="rId36"/>
    <p:sldId id="325" r:id="rId37"/>
    <p:sldId id="365" r:id="rId38"/>
    <p:sldId id="366" r:id="rId39"/>
    <p:sldId id="367" r:id="rId40"/>
    <p:sldId id="368" r:id="rId41"/>
    <p:sldId id="369" r:id="rId42"/>
    <p:sldId id="370" r:id="rId43"/>
    <p:sldId id="326"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2" autoAdjust="0"/>
    <p:restoredTop sz="95320" autoAdjust="0"/>
  </p:normalViewPr>
  <p:slideViewPr>
    <p:cSldViewPr snapToGrid="0">
      <p:cViewPr varScale="1">
        <p:scale>
          <a:sx n="121" d="100"/>
          <a:sy n="121" d="100"/>
        </p:scale>
        <p:origin x="222" y="9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2019/9/25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Corner_detection#The_Harris_.26_Stephens_.2F_Plessey_.2F_Shi.E2.80.93Tomasi_corner_detection_algorith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前半は線形代数演習</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3910448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484392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00690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角の抽出：</a:t>
            </a:r>
            <a:r>
              <a:rPr lang="en-US" altLang="ja-JP" dirty="0" smtClean="0">
                <a:hlinkClick r:id="rId3"/>
              </a:rPr>
              <a:t>Harris corner response function</a:t>
            </a:r>
            <a:r>
              <a:rPr lang="ja-JP" altLang="en-US" dirty="0" smtClean="0"/>
              <a:t>の</a:t>
            </a:r>
            <a:r>
              <a:rPr lang="en-US" altLang="ja-JP" dirty="0" smtClean="0"/>
              <a:t>local</a:t>
            </a:r>
            <a:r>
              <a:rPr lang="en-US" altLang="ja-JP" baseline="0" dirty="0" smtClean="0"/>
              <a:t> maxima</a:t>
            </a:r>
            <a:r>
              <a:rPr lang="ja-JP" altLang="en-US" baseline="0" dirty="0" smtClean="0"/>
              <a:t>を利用する</a:t>
            </a:r>
            <a:endParaRPr lang="en-US" altLang="ja-JP" baseline="0" dirty="0" smtClean="0"/>
          </a:p>
          <a:p>
            <a:endParaRPr kumimoji="1" lang="en-US" altLang="ja-JP" dirty="0" smtClean="0"/>
          </a:p>
          <a:p>
            <a:r>
              <a:rPr kumimoji="1" lang="ja-JP" altLang="en-US" dirty="0" smtClean="0"/>
              <a:t>特徴点検出アルゴリズムのまとめ</a:t>
            </a:r>
            <a:endParaRPr kumimoji="1" lang="en-US" altLang="ja-JP" dirty="0" smtClean="0"/>
          </a:p>
          <a:p>
            <a:r>
              <a:rPr kumimoji="1" lang="en-US" altLang="ja-JP" dirty="0" smtClean="0"/>
              <a:t>http://berobemin2.hatenablog.com/entry/2015/10/08/193323</a:t>
            </a:r>
          </a:p>
          <a:p>
            <a:endParaRPr kumimoji="1" lang="en-US" altLang="ja-JP" dirty="0" smtClean="0"/>
          </a:p>
          <a:p>
            <a:r>
              <a:rPr kumimoji="1" lang="en-US" altLang="ja-JP" dirty="0" smtClean="0"/>
              <a:t>AKAZE</a:t>
            </a:r>
            <a:r>
              <a:rPr kumimoji="1" lang="ja-JP" altLang="en-US" dirty="0" smtClean="0"/>
              <a:t>は</a:t>
            </a:r>
            <a:r>
              <a:rPr kumimoji="1" lang="en-US" altLang="ja-JP" dirty="0" smtClean="0"/>
              <a:t>61</a:t>
            </a:r>
            <a:r>
              <a:rPr kumimoji="1" lang="ja-JP" altLang="en-US" dirty="0" smtClean="0"/>
              <a:t>次元特徴</a:t>
            </a:r>
            <a:endParaRPr kumimoji="1" lang="en-US" altLang="ja-JP" dirty="0" smtClean="0"/>
          </a:p>
          <a:p>
            <a:r>
              <a:rPr kumimoji="1" lang="en-US" altLang="ja-JP" dirty="0" smtClean="0"/>
              <a:t>SURF</a:t>
            </a:r>
            <a:r>
              <a:rPr kumimoji="1" lang="ja-JP" altLang="en-US" dirty="0" smtClean="0"/>
              <a:t>は  </a:t>
            </a:r>
            <a:r>
              <a:rPr kumimoji="1" lang="en-US" altLang="ja-JP" dirty="0" smtClean="0"/>
              <a:t>64</a:t>
            </a:r>
            <a:r>
              <a:rPr kumimoji="1" lang="ja-JP" altLang="en-US" dirty="0" smtClean="0"/>
              <a:t>次元</a:t>
            </a:r>
            <a:endParaRPr kumimoji="1" lang="en-US" altLang="ja-JP" dirty="0" smtClean="0"/>
          </a:p>
          <a:p>
            <a:r>
              <a:rPr kumimoji="1" lang="en-US" altLang="ja-JP" dirty="0" smtClean="0"/>
              <a:t>SIFT</a:t>
            </a:r>
            <a:r>
              <a:rPr kumimoji="1" lang="ja-JP" altLang="en-US" dirty="0" smtClean="0"/>
              <a:t>は  </a:t>
            </a:r>
            <a:r>
              <a:rPr kumimoji="1" lang="en-US" altLang="ja-JP" dirty="0" smtClean="0"/>
              <a:t>128</a:t>
            </a:r>
            <a:r>
              <a:rPr kumimoji="1" lang="ja-JP" altLang="en-US" dirty="0" smtClean="0"/>
              <a:t>次元</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16824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300" dirty="0"/>
              <a:t>cv2.BFMatcher( cv2.NORM_L2 )</a:t>
            </a:r>
            <a:r>
              <a:rPr lang="ja-JP" altLang="en-US" sz="1300" dirty="0"/>
              <a:t>を利用</a:t>
            </a:r>
            <a:endParaRPr lang="en-US" altLang="ja-JP" sz="1300" dirty="0"/>
          </a:p>
          <a:p>
            <a:r>
              <a:rPr lang="en-US" altLang="ja-JP" sz="1300" dirty="0"/>
              <a:t>Cross matching</a:t>
            </a:r>
            <a:r>
              <a:rPr lang="ja-JP" altLang="en-US" sz="1300" dirty="0"/>
              <a:t>を考慮することも可能</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557878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未知数</a:t>
            </a:r>
            <a:r>
              <a:rPr kumimoji="1" lang="en-US" altLang="ja-JP" dirty="0" smtClean="0"/>
              <a:t>8</a:t>
            </a:r>
            <a:r>
              <a:rPr kumimoji="1" lang="ja-JP" altLang="en-US" dirty="0" smtClean="0"/>
              <a:t>個ならば、</a:t>
            </a:r>
            <a:r>
              <a:rPr kumimoji="1" lang="en-US" altLang="ja-JP" dirty="0" smtClean="0"/>
              <a:t>2</a:t>
            </a:r>
            <a:r>
              <a:rPr kumimoji="1" lang="ja-JP" altLang="en-US" dirty="0" smtClean="0"/>
              <a:t>次元なので</a:t>
            </a:r>
            <a:r>
              <a:rPr kumimoji="1" lang="en-US" altLang="ja-JP" dirty="0" smtClean="0"/>
              <a:t>4</a:t>
            </a:r>
            <a:r>
              <a:rPr kumimoji="1" lang="ja-JP" altLang="en-US" dirty="0" smtClean="0"/>
              <a:t>個の組で</a:t>
            </a:r>
            <a:r>
              <a:rPr kumimoji="1" lang="en-US" altLang="ja-JP" dirty="0" smtClean="0"/>
              <a:t>OK</a:t>
            </a:r>
          </a:p>
          <a:p>
            <a:r>
              <a:rPr kumimoji="1" lang="ja-JP" altLang="en-US" dirty="0" smtClean="0"/>
              <a:t>それ以上選ぶとオーバーコンストレイントになる（不能）</a:t>
            </a:r>
            <a:endParaRPr kumimoji="1" lang="en-US" altLang="ja-JP" dirty="0" smtClean="0"/>
          </a:p>
          <a:p>
            <a:r>
              <a:rPr kumimoji="1" lang="ja-JP" altLang="en-US" dirty="0" smtClean="0"/>
              <a:t>それ以下だとアンダーコンストレイント（不定）</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15687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3032877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241517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3718961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401352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x1        x2            y1*z2 – z1 * y2  </a:t>
            </a:r>
          </a:p>
          <a:p>
            <a:r>
              <a:rPr kumimoji="1" lang="en-US" altLang="ja-JP" dirty="0" smtClean="0"/>
              <a:t>y1   x   y2    =      z1*x2 – x1 * z2</a:t>
            </a:r>
          </a:p>
          <a:p>
            <a:r>
              <a:rPr kumimoji="1" lang="en-US" altLang="ja-JP" dirty="0" smtClean="0"/>
              <a:t>z1        z2</a:t>
            </a:r>
            <a:r>
              <a:rPr kumimoji="1" lang="en-US" altLang="ja-JP" baseline="0" dirty="0" smtClean="0"/>
              <a:t>            x</a:t>
            </a:r>
            <a:r>
              <a:rPr kumimoji="1" lang="en-US" altLang="ja-JP" dirty="0" smtClean="0"/>
              <a:t>1*y2 – y1 * x2</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266394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4059409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1920854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322111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導出についてはノートを参照</a:t>
            </a:r>
            <a:r>
              <a:rPr kumimoji="1" lang="en-US" altLang="ja-JP" dirty="0" smtClean="0"/>
              <a:t>(2017</a:t>
            </a:r>
            <a:r>
              <a:rPr kumimoji="1" lang="ja-JP" altLang="en-US" dirty="0" smtClean="0"/>
              <a:t>春ごろ</a:t>
            </a:r>
            <a:r>
              <a:rPr kumimoji="1" lang="en-US" altLang="ja-JP" dirty="0" smtClean="0"/>
              <a:t>)</a:t>
            </a:r>
          </a:p>
          <a:p>
            <a:endParaRPr kumimoji="1" lang="en-US" altLang="ja-JP" dirty="0" smtClean="0"/>
          </a:p>
          <a:p>
            <a:r>
              <a:rPr kumimoji="1" lang="ja-JP" altLang="en-US" dirty="0" smtClean="0"/>
              <a:t>三次のカーネル関数</a:t>
            </a:r>
            <a:r>
              <a:rPr kumimoji="1" lang="en-US" altLang="ja-JP" dirty="0" smtClean="0"/>
              <a:t>h(x)</a:t>
            </a:r>
          </a:p>
          <a:p>
            <a:r>
              <a:rPr kumimoji="1" lang="en-US" altLang="ja-JP" dirty="0" smtClean="0"/>
              <a:t>h(x)</a:t>
            </a:r>
            <a:r>
              <a:rPr kumimoji="1" lang="ja-JP" altLang="en-US" dirty="0" smtClean="0"/>
              <a:t> </a:t>
            </a:r>
            <a:r>
              <a:rPr kumimoji="1" lang="en-US" altLang="ja-JP" dirty="0" smtClean="0"/>
              <a:t>= </a:t>
            </a:r>
            <a:r>
              <a:rPr kumimoji="1" lang="en-US" altLang="ja-JP" baseline="0" dirty="0" smtClean="0"/>
              <a:t>A1 x</a:t>
            </a:r>
            <a:r>
              <a:rPr kumimoji="1" lang="en-US" altLang="ja-JP" baseline="30000" dirty="0" smtClean="0"/>
              <a:t>3 </a:t>
            </a:r>
            <a:r>
              <a:rPr kumimoji="1" lang="en-US" altLang="ja-JP" baseline="0" dirty="0" smtClean="0"/>
              <a:t>+B1 x</a:t>
            </a:r>
            <a:r>
              <a:rPr kumimoji="1" lang="en-US" altLang="ja-JP" baseline="30000" dirty="0" smtClean="0"/>
              <a:t>2 </a:t>
            </a:r>
            <a:r>
              <a:rPr kumimoji="1" lang="en-US" altLang="ja-JP" baseline="0" dirty="0" smtClean="0"/>
              <a:t>+C1 x</a:t>
            </a:r>
            <a:r>
              <a:rPr kumimoji="1" lang="en-US" altLang="ja-JP" baseline="30000" dirty="0" smtClean="0"/>
              <a:t> </a:t>
            </a:r>
            <a:r>
              <a:rPr kumimoji="1" lang="en-US" altLang="ja-JP" baseline="0" dirty="0" smtClean="0"/>
              <a:t>+D1    0&lt;|x|&lt;1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h(x)</a:t>
            </a:r>
            <a:r>
              <a:rPr kumimoji="1" lang="ja-JP" altLang="en-US" dirty="0" smtClean="0"/>
              <a:t> </a:t>
            </a:r>
            <a:r>
              <a:rPr kumimoji="1" lang="en-US" altLang="ja-JP" dirty="0" smtClean="0"/>
              <a:t>= </a:t>
            </a:r>
            <a:r>
              <a:rPr kumimoji="1" lang="en-US" altLang="ja-JP" baseline="0" dirty="0" smtClean="0"/>
              <a:t>A2 x</a:t>
            </a:r>
            <a:r>
              <a:rPr kumimoji="1" lang="en-US" altLang="ja-JP" baseline="30000" dirty="0" smtClean="0"/>
              <a:t>3 </a:t>
            </a:r>
            <a:r>
              <a:rPr kumimoji="1" lang="en-US" altLang="ja-JP" baseline="0" dirty="0" smtClean="0"/>
              <a:t>+B2 x</a:t>
            </a:r>
            <a:r>
              <a:rPr kumimoji="1" lang="en-US" altLang="ja-JP" baseline="30000" dirty="0" smtClean="0"/>
              <a:t>2 </a:t>
            </a:r>
            <a:r>
              <a:rPr kumimoji="1" lang="en-US" altLang="ja-JP" baseline="0" dirty="0" smtClean="0"/>
              <a:t>+C2 x</a:t>
            </a:r>
            <a:r>
              <a:rPr kumimoji="1" lang="en-US" altLang="ja-JP" baseline="30000" dirty="0" smtClean="0"/>
              <a:t> </a:t>
            </a:r>
            <a:r>
              <a:rPr kumimoji="1" lang="en-US" altLang="ja-JP" baseline="0" dirty="0" smtClean="0"/>
              <a:t>+D2    1&lt;|x|&lt;2</a:t>
            </a:r>
          </a:p>
          <a:p>
            <a:r>
              <a:rPr kumimoji="1" lang="en-US" altLang="ja-JP" dirty="0" smtClean="0"/>
              <a:t>h(x)</a:t>
            </a:r>
            <a:r>
              <a:rPr kumimoji="1" lang="ja-JP" altLang="en-US" dirty="0" smtClean="0"/>
              <a:t> </a:t>
            </a:r>
            <a:r>
              <a:rPr kumimoji="1" lang="en-US" altLang="ja-JP" dirty="0" smtClean="0"/>
              <a:t>= 0</a:t>
            </a:r>
          </a:p>
          <a:p>
            <a:r>
              <a:rPr kumimoji="1" lang="ja-JP" altLang="en-US" dirty="0" smtClean="0"/>
              <a:t>を仮定し，</a:t>
            </a:r>
            <a:endParaRPr kumimoji="1" lang="en-US" altLang="ja-JP" dirty="0" smtClean="0"/>
          </a:p>
          <a:p>
            <a:r>
              <a:rPr kumimoji="1" lang="en-US" altLang="ja-JP" dirty="0" smtClean="0"/>
              <a:t>h(0) = 1, h(-1) = h(1) = h(2) = 0</a:t>
            </a:r>
          </a:p>
          <a:p>
            <a:r>
              <a:rPr kumimoji="1" lang="ja-JP" altLang="en-US" dirty="0" smtClean="0"/>
              <a:t>と境界における勾配の連続性を仮定すると得られる．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62</a:t>
            </a:fld>
            <a:endParaRPr kumimoji="1" lang="ja-JP" altLang="en-US"/>
          </a:p>
        </p:txBody>
      </p:sp>
    </p:spTree>
    <p:extLst>
      <p:ext uri="{BB962C8B-B14F-4D97-AF65-F5344CB8AC3E}">
        <p14:creationId xmlns:p14="http://schemas.microsoft.com/office/powerpoint/2010/main" val="4117734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この図は、先の図と補間順序が異なる</a:t>
            </a:r>
            <a:endParaRPr kumimoji="1" lang="en-US" altLang="ja-JP" dirty="0" smtClean="0"/>
          </a:p>
          <a:p>
            <a:endParaRPr kumimoji="1" lang="en-US" altLang="ja-JP" dirty="0" smtClean="0"/>
          </a:p>
          <a:p>
            <a:r>
              <a:rPr kumimoji="1" lang="ja-JP" altLang="en-US" dirty="0" smtClean="0"/>
              <a:t>まず、</a:t>
            </a:r>
            <a:r>
              <a:rPr kumimoji="1" lang="en-US" altLang="ja-JP" dirty="0" smtClean="0"/>
              <a:t>y=0,</a:t>
            </a:r>
            <a:r>
              <a:rPr kumimoji="1" lang="en-US" altLang="ja-JP" baseline="0" dirty="0" smtClean="0"/>
              <a:t> y=1, y=2, y=3</a:t>
            </a:r>
            <a:r>
              <a:rPr kumimoji="1" lang="ja-JP" altLang="en-US" baseline="0" dirty="0" smtClean="0"/>
              <a:t>で補完して緑の曲線上の黄色の点を取得</a:t>
            </a:r>
            <a:endParaRPr kumimoji="1" lang="en-US" altLang="ja-JP" baseline="0" dirty="0" smtClean="0"/>
          </a:p>
          <a:p>
            <a:endParaRPr kumimoji="1" lang="en-US" altLang="ja-JP" baseline="0" dirty="0" smtClean="0"/>
          </a:p>
          <a:p>
            <a:endParaRPr kumimoji="1" lang="en-US" altLang="ja-JP" baseline="0" dirty="0" smtClean="0"/>
          </a:p>
          <a:p>
            <a:r>
              <a:rPr kumimoji="1" lang="en-US" altLang="ja-JP" baseline="0" dirty="0" smtClean="0"/>
              <a:t>H(x) F H(y) </a:t>
            </a:r>
            <a:r>
              <a:rPr kumimoji="1" lang="ja-JP" altLang="en-US" baseline="0" dirty="0" smtClean="0"/>
              <a:t>という計算を， </a:t>
            </a:r>
            <a:r>
              <a:rPr kumimoji="1" lang="en-US" altLang="ja-JP" baseline="0" dirty="0" smtClean="0"/>
              <a:t>(H(x)F) H(y)</a:t>
            </a:r>
            <a:r>
              <a:rPr kumimoji="1" lang="ja-JP" altLang="en-US" baseline="0" dirty="0" smtClean="0"/>
              <a:t>の順序で行っている</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143783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240860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90478">
                  <a:defRPr/>
                </a:pPr>
                <a14:m>
                  <m:oMath xmlns:m="http://schemas.openxmlformats.org/officeDocument/2006/math">
                    <m:sSup>
                      <m:sSupPr>
                        <m:ctrlPr>
                          <a:rPr lang="ja-JP" altLang="ja-JP" sz="1300" i="1">
                            <a:latin typeface="Cambria Math" panose="02040503050406030204" pitchFamily="18" charset="0"/>
                          </a:rPr>
                        </m:ctrlPr>
                      </m:sSupPr>
                      <m:e>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e>
                      <m:sup>
                        <m:r>
                          <a:rPr lang="en-US" altLang="ja-JP" sz="1300" i="1">
                            <a:latin typeface="Cambria Math" panose="02040503050406030204" pitchFamily="18" charset="0"/>
                          </a:rPr>
                          <m:t>−1</m:t>
                        </m:r>
                      </m:sup>
                    </m:sSup>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r>
                      <a:rPr lang="en-US" altLang="ja-JP" sz="1300" i="1">
                        <a:latin typeface="Cambria Math" panose="02040503050406030204" pitchFamily="18" charset="0"/>
                      </a:rPr>
                      <m:t>=</m:t>
                    </m:r>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0</m:t>
                              </m:r>
                            </m:e>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en-US" altLang="ja-JP" sz="1300" dirty="0"/>
                  <a:t> </a:t>
                </a:r>
              </a:p>
              <a:p>
                <a:pPr defTabSz="990478">
                  <a:defRPr/>
                </a:pPr>
                <a:endParaRPr lang="ja-JP" altLang="ja-JP" sz="1300" dirty="0"/>
              </a:p>
              <a:p>
                <a14:m>
                  <m:oMath xmlns:m="http://schemas.openxmlformats.org/officeDocument/2006/math">
                    <m:d>
                      <m:dPr>
                        <m:ctrlPr>
                          <a:rPr lang="en-US" altLang="ja-JP" sz="1300" i="1">
                            <a:latin typeface="Cambria Math" panose="02040503050406030204" pitchFamily="18" charset="0"/>
                          </a:rPr>
                        </m:ctrlPr>
                      </m:dPr>
                      <m:e>
                        <m:m>
                          <m:mPr>
                            <m:mcs>
                              <m:mc>
                                <m:mcPr>
                                  <m:count m:val="3"/>
                                  <m:mcJc m:val="center"/>
                                </m:mcPr>
                              </m:mc>
                            </m:mcs>
                            <m:ctrlPr>
                              <a:rPr lang="en-US" altLang="ja-JP" sz="1300" i="1">
                                <a:latin typeface="Cambria Math" panose="02040503050406030204" pitchFamily="18" charset="0"/>
                              </a:rPr>
                            </m:ctrlPr>
                          </m:mPr>
                          <m:mr>
                            <m:e>
                              <m:r>
                                <m:rPr>
                                  <m:brk m:alnAt="7"/>
                                </m:rPr>
                                <a:rPr lang="en-US" altLang="ja-JP" sz="1300" i="1">
                                  <a:latin typeface="Cambria Math" panose="02040503050406030204" pitchFamily="18" charset="0"/>
                                </a:rPr>
                                <m:t>3</m:t>
                              </m:r>
                            </m:e>
                            <m:e>
                              <m:r>
                                <a:rPr lang="en-US" altLang="ja-JP" sz="1300" i="1">
                                  <a:latin typeface="Cambria Math" panose="02040503050406030204" pitchFamily="18" charset="0"/>
                                </a:rPr>
                                <m:t>0</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0</m:t>
                              </m:r>
                            </m:e>
                            <m:e>
                              <m:r>
                                <a:rPr lang="en-US" altLang="ja-JP" sz="1300" i="1">
                                  <a:latin typeface="Cambria Math" panose="02040503050406030204" pitchFamily="18" charset="0"/>
                                </a:rPr>
                                <m:t>3</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e>
                              <m:r>
                                <a:rPr lang="en-US" altLang="ja-JP" sz="1300" i="1">
                                  <a:latin typeface="Cambria Math" panose="02040503050406030204" pitchFamily="18" charset="0"/>
                                </a:rPr>
                                <m:t>0</m:t>
                              </m:r>
                            </m:e>
                          </m:mr>
                        </m:m>
                      </m:e>
                    </m:d>
                  </m:oMath>
                </a14:m>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r>
                  <a:rPr kumimoji="1" lang="en-US" altLang="ja-JP" dirty="0" smtClean="0"/>
                  <a:t>(3-x)(-2)1 + (3-x)(3-x)x</a:t>
                </a:r>
              </a:p>
              <a:p>
                <a:r>
                  <a:rPr kumimoji="1" lang="en-US" altLang="ja-JP" dirty="0" smtClean="0"/>
                  <a:t>=x^3 </a:t>
                </a: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232676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90478">
                  <a:defRPr/>
                </a:pPr>
                <a14:m>
                  <m:oMath xmlns:m="http://schemas.openxmlformats.org/officeDocument/2006/math">
                    <m:sSup>
                      <m:sSupPr>
                        <m:ctrlPr>
                          <a:rPr lang="ja-JP" altLang="ja-JP" sz="1300" i="1">
                            <a:latin typeface="Cambria Math" panose="02040503050406030204" pitchFamily="18" charset="0"/>
                          </a:rPr>
                        </m:ctrlPr>
                      </m:sSupPr>
                      <m:e>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e>
                      <m:sup>
                        <m:r>
                          <a:rPr lang="en-US" altLang="ja-JP" sz="1300" i="1">
                            <a:latin typeface="Cambria Math" panose="02040503050406030204" pitchFamily="18" charset="0"/>
                          </a:rPr>
                          <m:t>−1</m:t>
                        </m:r>
                      </m:sup>
                    </m:sSup>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r>
                      <a:rPr lang="en-US" altLang="ja-JP" sz="1300" i="1">
                        <a:latin typeface="Cambria Math" panose="02040503050406030204" pitchFamily="18" charset="0"/>
                      </a:rPr>
                      <m:t>=</m:t>
                    </m:r>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0</m:t>
                              </m:r>
                            </m:e>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en-US" altLang="ja-JP" sz="1300" dirty="0"/>
                  <a:t> </a:t>
                </a:r>
              </a:p>
              <a:p>
                <a:pPr defTabSz="990478">
                  <a:defRPr/>
                </a:pPr>
                <a:endParaRPr lang="ja-JP" altLang="ja-JP" sz="1300" dirty="0"/>
              </a:p>
              <a:p>
                <a14:m>
                  <m:oMath xmlns:m="http://schemas.openxmlformats.org/officeDocument/2006/math">
                    <m:d>
                      <m:dPr>
                        <m:ctrlPr>
                          <a:rPr lang="en-US" altLang="ja-JP" sz="1300" i="1">
                            <a:latin typeface="Cambria Math" panose="02040503050406030204" pitchFamily="18" charset="0"/>
                          </a:rPr>
                        </m:ctrlPr>
                      </m:dPr>
                      <m:e>
                        <m:m>
                          <m:mPr>
                            <m:mcs>
                              <m:mc>
                                <m:mcPr>
                                  <m:count m:val="3"/>
                                  <m:mcJc m:val="center"/>
                                </m:mcPr>
                              </m:mc>
                            </m:mcs>
                            <m:ctrlPr>
                              <a:rPr lang="en-US" altLang="ja-JP" sz="1300" i="1">
                                <a:latin typeface="Cambria Math" panose="02040503050406030204" pitchFamily="18" charset="0"/>
                              </a:rPr>
                            </m:ctrlPr>
                          </m:mPr>
                          <m:mr>
                            <m:e>
                              <m:r>
                                <m:rPr>
                                  <m:brk m:alnAt="7"/>
                                </m:rPr>
                                <a:rPr lang="en-US" altLang="ja-JP" sz="1300" i="1">
                                  <a:latin typeface="Cambria Math" panose="02040503050406030204" pitchFamily="18" charset="0"/>
                                </a:rPr>
                                <m:t>3</m:t>
                              </m:r>
                            </m:e>
                            <m:e>
                              <m:r>
                                <a:rPr lang="en-US" altLang="ja-JP" sz="1300" i="1">
                                  <a:latin typeface="Cambria Math" panose="02040503050406030204" pitchFamily="18" charset="0"/>
                                </a:rPr>
                                <m:t>0</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0</m:t>
                              </m:r>
                            </m:e>
                            <m:e>
                              <m:r>
                                <a:rPr lang="en-US" altLang="ja-JP" sz="1300" i="1">
                                  <a:latin typeface="Cambria Math" panose="02040503050406030204" pitchFamily="18" charset="0"/>
                                </a:rPr>
                                <m:t>3</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e>
                              <m:r>
                                <a:rPr lang="en-US" altLang="ja-JP" sz="1300" i="1">
                                  <a:latin typeface="Cambria Math" panose="02040503050406030204" pitchFamily="18" charset="0"/>
                                </a:rPr>
                                <m:t>0</m:t>
                              </m:r>
                            </m:e>
                          </m:mr>
                        </m:m>
                      </m:e>
                    </m:d>
                  </m:oMath>
                </a14:m>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endParaRPr kumimoji="1" lang="en-US" altLang="ja-JP" dirty="0" smtClean="0"/>
              </a:p>
              <a:p>
                <a:r>
                  <a:rPr kumimoji="1" lang="en-US" altLang="ja-JP" dirty="0" smtClean="0"/>
                  <a:t>A v1 = a1 v1, </a:t>
                </a:r>
                <a:r>
                  <a:rPr kumimoji="1" lang="en-US" altLang="ja-JP" baseline="0" dirty="0" smtClean="0"/>
                  <a:t> </a:t>
                </a:r>
                <a:r>
                  <a:rPr kumimoji="1" lang="en-US" altLang="ja-JP" dirty="0" smtClean="0"/>
                  <a:t>A v2 = a2 v2,</a:t>
                </a:r>
                <a:r>
                  <a:rPr kumimoji="1" lang="en-US" altLang="ja-JP" baseline="0" dirty="0" smtClean="0"/>
                  <a:t>  </a:t>
                </a:r>
                <a:r>
                  <a:rPr kumimoji="1" lang="en-US" altLang="ja-JP" dirty="0" smtClean="0"/>
                  <a:t>A v3 = a3 v3</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 (v1 v2 v3) = (v1</a:t>
                </a:r>
                <a:r>
                  <a:rPr kumimoji="1" lang="en-US" altLang="ja-JP" baseline="0" dirty="0" smtClean="0"/>
                  <a:t> v2 v3) D(a1 a2 a3)</a:t>
                </a:r>
                <a:endParaRPr kumimoji="1" lang="en-US" altLang="ja-JP" dirty="0" smtClean="0"/>
              </a:p>
              <a:p>
                <a:r>
                  <a:rPr kumimoji="1" lang="en-US" altLang="ja-JP" dirty="0" smtClean="0"/>
                  <a:t>A U = U</a:t>
                </a:r>
                <a:r>
                  <a:rPr kumimoji="1" lang="en-US" altLang="ja-JP" baseline="0" dirty="0" smtClean="0"/>
                  <a:t> D</a:t>
                </a:r>
              </a:p>
              <a:p>
                <a:r>
                  <a:rPr kumimoji="1" lang="en-US" altLang="ja-JP" baseline="0" smtClean="0"/>
                  <a:t>   A </a:t>
                </a:r>
                <a:r>
                  <a:rPr kumimoji="1" lang="en-US" altLang="ja-JP" baseline="0" dirty="0" smtClean="0"/>
                  <a:t>= U D U^T</a:t>
                </a:r>
                <a:endParaRPr kumimoji="1" lang="en-US" altLang="ja-JP" dirty="0" smtClean="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152449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134087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a:t>
            </a:r>
            <a:r>
              <a:rPr kumimoji="1" lang="ja-JP" altLang="en-US" sz="1050" dirty="0" smtClean="0"/>
              <a:t> </a:t>
            </a:r>
            <a:r>
              <a:rPr kumimoji="1" lang="en-US" altLang="ja-JP" dirty="0" smtClean="0"/>
              <a:t>1 1</a:t>
            </a:r>
          </a:p>
          <a:p>
            <a:r>
              <a:rPr kumimoji="1" lang="en-US" altLang="ja-JP" dirty="0" smtClean="0"/>
              <a:t>     0 1</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4243219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27846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131824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46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01.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54.png"/><Relationship Id="rId5" Type="http://schemas.openxmlformats.org/officeDocument/2006/relationships/image" Target="../media/image420.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31.png"/><Relationship Id="rId9" Type="http://schemas.openxmlformats.org/officeDocument/2006/relationships/image" Target="../media/image52.png"/><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63.pn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46.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8.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46.png"/><Relationship Id="rId9" Type="http://schemas.openxmlformats.org/officeDocument/2006/relationships/image" Target="../media/image84.png"/><Relationship Id="rId1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46.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46.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8.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46.png"/><Relationship Id="rId16"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8.png"/><Relationship Id="rId7" Type="http://schemas.openxmlformats.org/officeDocument/2006/relationships/image" Target="../media/image15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46.png"/><Relationship Id="rId9" Type="http://schemas.openxmlformats.org/officeDocument/2006/relationships/image" Target="../media/image153.png"/></Relationships>
</file>

<file path=ppt/slides/_rels/slide28.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46.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9.xml"/><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png"/><Relationship Id="rId3" Type="http://schemas.openxmlformats.org/officeDocument/2006/relationships/image" Target="../media/image46.pn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90.png"/><Relationship Id="rId2" Type="http://schemas.openxmlformats.org/officeDocument/2006/relationships/image" Target="../media/image176.png"/><Relationship Id="rId16"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8.png"/><Relationship Id="rId10" Type="http://schemas.openxmlformats.org/officeDocument/2006/relationships/image" Target="../media/image183.png"/><Relationship Id="rId19" Type="http://schemas.openxmlformats.org/officeDocument/2006/relationships/image" Target="../media/image192.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s>
</file>

<file path=ppt/slides/_rels/slide3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3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3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46.png"/><Relationship Id="rId3" Type="http://schemas.openxmlformats.org/officeDocument/2006/relationships/image" Target="../media/image222.png"/><Relationship Id="rId7" Type="http://schemas.openxmlformats.org/officeDocument/2006/relationships/image" Target="../media/image226.png"/><Relationship Id="rId12" Type="http://schemas.openxmlformats.org/officeDocument/2006/relationships/image" Target="../media/image2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3.pn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2.png"/></Relationships>
</file>

<file path=ppt/slides/_rels/slide36.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18" Type="http://schemas.openxmlformats.org/officeDocument/2006/relationships/image" Target="../media/image249.png"/><Relationship Id="rId3" Type="http://schemas.openxmlformats.org/officeDocument/2006/relationships/image" Target="../media/image234.png"/><Relationship Id="rId21" Type="http://schemas.openxmlformats.org/officeDocument/2006/relationships/image" Target="../media/image252.png"/><Relationship Id="rId7" Type="http://schemas.openxmlformats.org/officeDocument/2006/relationships/image" Target="../media/image238.png"/><Relationship Id="rId12" Type="http://schemas.openxmlformats.org/officeDocument/2006/relationships/image" Target="../media/image243.png"/><Relationship Id="rId17" Type="http://schemas.openxmlformats.org/officeDocument/2006/relationships/image" Target="../media/image248.png"/><Relationship Id="rId2" Type="http://schemas.openxmlformats.org/officeDocument/2006/relationships/image" Target="../media/image46.png"/><Relationship Id="rId16" Type="http://schemas.openxmlformats.org/officeDocument/2006/relationships/image" Target="../media/image247.png"/><Relationship Id="rId20"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5" Type="http://schemas.openxmlformats.org/officeDocument/2006/relationships/image" Target="../media/image246.png"/><Relationship Id="rId23" Type="http://schemas.openxmlformats.org/officeDocument/2006/relationships/image" Target="../media/image229.png"/><Relationship Id="rId10" Type="http://schemas.openxmlformats.org/officeDocument/2006/relationships/image" Target="../media/image241.png"/><Relationship Id="rId19" Type="http://schemas.openxmlformats.org/officeDocument/2006/relationships/image" Target="../media/image250.png"/><Relationship Id="rId4" Type="http://schemas.openxmlformats.org/officeDocument/2006/relationships/image" Target="../media/image235.png"/><Relationship Id="rId9" Type="http://schemas.openxmlformats.org/officeDocument/2006/relationships/image" Target="../media/image240.png"/><Relationship Id="rId14" Type="http://schemas.openxmlformats.org/officeDocument/2006/relationships/image" Target="../media/image245.png"/><Relationship Id="rId22" Type="http://schemas.openxmlformats.org/officeDocument/2006/relationships/image" Target="../media/image2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image" Target="../media/image230.jp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33.jpg"/><Relationship Id="rId4" Type="http://schemas.openxmlformats.org/officeDocument/2006/relationships/image" Target="../media/image232.jpg"/></Relationships>
</file>

<file path=ppt/slides/_rels/slide3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1.jpg"/><Relationship Id="rId5" Type="http://schemas.openxmlformats.org/officeDocument/2006/relationships/image" Target="../media/image230.jpg"/><Relationship Id="rId4" Type="http://schemas.openxmlformats.org/officeDocument/2006/relationships/image" Target="../media/image25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4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6.png"/><Relationship Id="rId7" Type="http://schemas.openxmlformats.org/officeDocument/2006/relationships/image" Target="../media/image5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310.png"/><Relationship Id="rId10" Type="http://schemas.openxmlformats.org/officeDocument/2006/relationships/image" Target="../media/image810.png"/><Relationship Id="rId4" Type="http://schemas.openxmlformats.org/officeDocument/2006/relationships/image" Target="../media/image261.png"/><Relationship Id="rId9"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261.png"/><Relationship Id="rId7" Type="http://schemas.openxmlformats.org/officeDocument/2006/relationships/image" Target="../media/image131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910.png"/><Relationship Id="rId5" Type="http://schemas.openxmlformats.org/officeDocument/2006/relationships/image" Target="../media/image1110.png"/><Relationship Id="rId10" Type="http://schemas.openxmlformats.org/officeDocument/2006/relationships/image" Target="../media/image810.png"/><Relationship Id="rId4" Type="http://schemas.openxmlformats.org/officeDocument/2006/relationships/image" Target="../media/image1010.png"/></Relationships>
</file>

<file path=ppt/slides/_rels/slide5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210.png"/><Relationship Id="rId3" Type="http://schemas.openxmlformats.org/officeDocument/2006/relationships/image" Target="../media/image1710.png"/><Relationship Id="rId7" Type="http://schemas.openxmlformats.org/officeDocument/2006/relationships/image" Target="../media/image2110.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0.png"/><Relationship Id="rId4" Type="http://schemas.openxmlformats.org/officeDocument/2006/relationships/image" Target="../media/image1810.png"/></Relationships>
</file>

<file path=ppt/slides/_rels/slide57.xml.rels><?xml version="1.0" encoding="UTF-8" standalone="yes"?>
<Relationships xmlns="http://schemas.openxmlformats.org/package/2006/relationships"><Relationship Id="rId8" Type="http://schemas.openxmlformats.org/officeDocument/2006/relationships/image" Target="../media/image2110.png"/><Relationship Id="rId3" Type="http://schemas.openxmlformats.org/officeDocument/2006/relationships/image" Target="../media/image2311.png"/><Relationship Id="rId7" Type="http://schemas.openxmlformats.org/officeDocument/2006/relationships/image" Target="../media/image2010.png"/><Relationship Id="rId2" Type="http://schemas.openxmlformats.org/officeDocument/2006/relationships/image" Target="../media/image2310.png"/><Relationship Id="rId1" Type="http://schemas.openxmlformats.org/officeDocument/2006/relationships/slideLayout" Target="../slideLayouts/slideLayout2.xml"/><Relationship Id="rId6" Type="http://schemas.openxmlformats.org/officeDocument/2006/relationships/image" Target="../media/image1910.png"/><Relationship Id="rId5" Type="http://schemas.openxmlformats.org/officeDocument/2006/relationships/image" Target="../media/image1810.png"/><Relationship Id="rId4" Type="http://schemas.openxmlformats.org/officeDocument/2006/relationships/image" Target="../media/image1700.png"/></Relationships>
</file>

<file path=ppt/slides/_rels/slide58.xml.rels><?xml version="1.0" encoding="UTF-8" standalone="yes"?>
<Relationships xmlns="http://schemas.openxmlformats.org/package/2006/relationships"><Relationship Id="rId8" Type="http://schemas.openxmlformats.org/officeDocument/2006/relationships/image" Target="../media/image2400.png"/><Relationship Id="rId7" Type="http://schemas.openxmlformats.org/officeDocument/2006/relationships/image" Target="../media/image2300.png"/><Relationship Id="rId12" Type="http://schemas.openxmlformats.org/officeDocument/2006/relationships/image" Target="../media/image1900.png"/><Relationship Id="rId2" Type="http://schemas.openxmlformats.org/officeDocument/2006/relationships/image" Target="../media/image241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1810.png"/><Relationship Id="rId5" Type="http://schemas.openxmlformats.org/officeDocument/2006/relationships/image" Target="../media/image2100.png"/><Relationship Id="rId10" Type="http://schemas.openxmlformats.org/officeDocument/2006/relationships/image" Target="../media/image1710.png"/><Relationship Id="rId4" Type="http://schemas.openxmlformats.org/officeDocument/2006/relationships/image" Target="../media/image2000.png"/><Relationship Id="rId9" Type="http://schemas.openxmlformats.org/officeDocument/2006/relationships/image" Target="../media/image2510.png"/></Relationships>
</file>

<file path=ppt/slides/_rels/slide59.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1.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 Id="rId9" Type="http://schemas.openxmlformats.org/officeDocument/2006/relationships/image" Target="../media/image390.png"/></Relationships>
</file>

<file path=ppt/slides/_rels/slide6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411.png"/><Relationship Id="rId7" Type="http://schemas.openxmlformats.org/officeDocument/2006/relationships/image" Target="../media/image36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1.png"/><Relationship Id="rId10" Type="http://schemas.openxmlformats.org/officeDocument/2006/relationships/image" Target="../media/image390.png"/><Relationship Id="rId4" Type="http://schemas.openxmlformats.org/officeDocument/2006/relationships/image" Target="../media/image263.png"/><Relationship Id="rId9" Type="http://schemas.openxmlformats.org/officeDocument/2006/relationships/image" Target="../media/image380.png"/></Relationships>
</file>

<file path=ppt/slides/_rels/slide62.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264.png"/><Relationship Id="rId7" Type="http://schemas.openxmlformats.org/officeDocument/2006/relationships/image" Target="../media/image5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0.png"/><Relationship Id="rId4" Type="http://schemas.openxmlformats.org/officeDocument/2006/relationships/image" Target="../media/image4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6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1</a:t>
            </a:r>
            <a:br>
              <a:rPr lang="en-US" altLang="ja-JP" sz="5400" dirty="0" smtClean="0"/>
            </a:b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(4)</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234353" cy="113941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を対角化せよ</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234353" cy="1139414"/>
              </a:xfrm>
              <a:prstGeom prst="rect">
                <a:avLst/>
              </a:prstGeom>
              <a:blipFill rotWithShape="0">
                <a:blip r:embed="rId3"/>
                <a:stretch>
                  <a:fillRect r="-1853"/>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4796" y="5332412"/>
            <a:ext cx="2955925" cy="1095375"/>
          </a:xfrm>
          <a:prstGeom prst="rect">
            <a:avLst/>
          </a:prstGeom>
          <a:noFill/>
          <a:ln>
            <a:noFill/>
          </a:ln>
        </p:spPr>
      </p:pic>
    </p:spTree>
    <p:extLst>
      <p:ext uri="{BB962C8B-B14F-4D97-AF65-F5344CB8AC3E}">
        <p14:creationId xmlns:p14="http://schemas.microsoft.com/office/powerpoint/2010/main" val="1869085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線形代数の復習</a:t>
            </a:r>
            <a:r>
              <a:rPr lang="en-US" altLang="ja-JP" sz="3600" dirty="0" smtClean="0"/>
              <a:t>(5)</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112501" cy="5296829"/>
              </a:xfrm>
            </p:spPr>
            <p:txBody>
              <a:bodyPr>
                <a:normAutofit/>
              </a:bodyPr>
              <a:lstStyle/>
              <a:p>
                <a:pPr>
                  <a:lnSpc>
                    <a:spcPct val="100000"/>
                  </a:lnSpc>
                </a:pPr>
                <a:r>
                  <a:rPr kumimoji="1" lang="ja-JP" altLang="en-US" dirty="0" smtClean="0"/>
                  <a:t>行列の対角化は，様々なところで利用する大切な概念</a:t>
                </a:r>
                <a:endParaRPr kumimoji="1" lang="en-US" altLang="ja-JP" dirty="0" smtClean="0"/>
              </a:p>
              <a:p>
                <a:pPr lvl="1">
                  <a:lnSpc>
                    <a:spcPct val="100000"/>
                  </a:lnSpc>
                </a:pPr>
                <a:r>
                  <a:rPr lang="ja-JP" altLang="en-US" dirty="0" smtClean="0"/>
                  <a:t>べき乗の高速計算 </a:t>
                </a:r>
                <a14:m>
                  <m:oMath xmlns:m="http://schemas.openxmlformats.org/officeDocument/2006/math">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1" i="1" smtClean="0">
                            <a:latin typeface="Cambria Math" panose="02040503050406030204" pitchFamily="18" charset="0"/>
                          </a:rPr>
                          <m:t>𝟑𝟎</m:t>
                        </m:r>
                      </m:sup>
                    </m:sSup>
                  </m:oMath>
                </a14:m>
                <a:endParaRPr lang="en-US" altLang="ja-JP" b="1" dirty="0" smtClean="0"/>
              </a:p>
              <a:p>
                <a:pPr lvl="1">
                  <a:lnSpc>
                    <a:spcPct val="100000"/>
                  </a:lnSpc>
                </a:pPr>
                <a:r>
                  <a:rPr lang="ja-JP" altLang="en-US" dirty="0" smtClean="0"/>
                  <a:t>極分解</a:t>
                </a:r>
                <a:r>
                  <a:rPr lang="ja-JP" altLang="en-US" dirty="0"/>
                  <a:t>の</a:t>
                </a:r>
                <a14:m>
                  <m:oMath xmlns:m="http://schemas.openxmlformats.org/officeDocument/2006/math">
                    <m:rad>
                      <m:radPr>
                        <m:degHide m:val="on"/>
                        <m:ctrlPr>
                          <a:rPr lang="en-US" altLang="ja-JP" b="0" i="1" smtClean="0">
                            <a:latin typeface="Cambria Math" panose="02040503050406030204" pitchFamily="18" charset="0"/>
                          </a:rPr>
                        </m:ctrlPr>
                      </m:radPr>
                      <m:deg/>
                      <m:e>
                        <m:r>
                          <a:rPr lang="en-US" altLang="ja-JP" b="1">
                            <a:latin typeface="Cambria Math" panose="02040503050406030204" pitchFamily="18" charset="0"/>
                          </a:rPr>
                          <m:t>𝐀</m:t>
                        </m:r>
                      </m:e>
                    </m:rad>
                  </m:oMath>
                </a14:m>
                <a:endParaRPr lang="en-US" altLang="ja-JP" dirty="0" smtClean="0"/>
              </a:p>
              <a:p>
                <a:pPr lvl="1">
                  <a:lnSpc>
                    <a:spcPct val="100000"/>
                  </a:lnSpc>
                </a:pPr>
                <a:endParaRPr lang="en-US" altLang="ja-JP" dirty="0"/>
              </a:p>
              <a:p>
                <a:pPr>
                  <a:lnSpc>
                    <a:spcPct val="100000"/>
                  </a:lnSpc>
                </a:pPr>
                <a:r>
                  <a:rPr lang="ja-JP" altLang="en-US" dirty="0" smtClean="0"/>
                  <a:t>行列はいつも対角化できるわけではない</a:t>
                </a:r>
                <a:endParaRPr lang="en-US" altLang="ja-JP" dirty="0" smtClean="0"/>
              </a:p>
              <a:p>
                <a:pPr lvl="1">
                  <a:lnSpc>
                    <a:spcPct val="100000"/>
                  </a:lnSpc>
                </a:pPr>
                <a:r>
                  <a:rPr lang="en-US" altLang="ja-JP" sz="2000" b="1" dirty="0" smtClean="0"/>
                  <a:t>『</a:t>
                </a:r>
                <a14:m>
                  <m:oMath xmlns:m="http://schemas.openxmlformats.org/officeDocument/2006/math">
                    <m:r>
                      <a:rPr lang="en-US" altLang="ja-JP" sz="2000" b="1">
                        <a:latin typeface="Cambria Math" panose="02040503050406030204" pitchFamily="18" charset="0"/>
                      </a:rPr>
                      <m:t>𝐀</m:t>
                    </m:r>
                    <m:r>
                      <a:rPr lang="en-US" altLang="ja-JP" sz="2000" b="1"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𝑅</m:t>
                        </m:r>
                      </m:e>
                      <m:sup>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𝑛</m:t>
                        </m:r>
                      </m:sup>
                    </m:sSup>
                  </m:oMath>
                </a14:m>
                <a:r>
                  <a:rPr lang="ja-JP" altLang="en-US" sz="2000" dirty="0" smtClean="0"/>
                  <a:t> が</a:t>
                </a:r>
                <a:r>
                  <a:rPr lang="en-US" altLang="ja-JP" sz="2000" dirty="0"/>
                  <a:t>n</a:t>
                </a:r>
                <a:r>
                  <a:rPr lang="ja-JP" altLang="en-US" sz="2000" dirty="0"/>
                  <a:t>本</a:t>
                </a:r>
                <a:r>
                  <a:rPr lang="ja-JP" altLang="en-US" sz="2000" dirty="0" smtClean="0"/>
                  <a:t>の線形独立な固有ベクトルを持つとき，</a:t>
                </a:r>
                <a:r>
                  <a:rPr lang="en-US" altLang="ja-JP" sz="2000" b="1" dirty="0"/>
                  <a:t> </a:t>
                </a:r>
                <a14:m>
                  <m:oMath xmlns:m="http://schemas.openxmlformats.org/officeDocument/2006/math">
                    <m:r>
                      <a:rPr lang="en-US" altLang="ja-JP" sz="2000" b="1">
                        <a:latin typeface="Cambria Math" panose="02040503050406030204" pitchFamily="18" charset="0"/>
                      </a:rPr>
                      <m:t>𝐀</m:t>
                    </m:r>
                  </m:oMath>
                </a14:m>
                <a:r>
                  <a:rPr lang="ja-JP" altLang="en-US" sz="2000" dirty="0" smtClean="0"/>
                  <a:t>は対角化可能</a:t>
                </a:r>
                <a:r>
                  <a:rPr lang="en-US" altLang="ja-JP" sz="2000" dirty="0" smtClean="0"/>
                  <a:t>』:</a:t>
                </a:r>
                <a14:m>
                  <m:oMath xmlns:m="http://schemas.openxmlformats.org/officeDocument/2006/math">
                    <m:r>
                      <a:rPr lang="en-US" altLang="ja-JP" sz="2000" b="1">
                        <a:latin typeface="Cambria Math" panose="02040503050406030204" pitchFamily="18" charset="0"/>
                      </a:rPr>
                      <m:t>𝐀</m:t>
                    </m:r>
                  </m:oMath>
                </a14:m>
                <a:r>
                  <a:rPr lang="ja-JP" altLang="en-US" sz="2000" dirty="0" smtClean="0"/>
                  <a:t>の持つ</a:t>
                </a:r>
                <a:r>
                  <a:rPr lang="en-US" altLang="ja-JP" sz="2000" dirty="0" smtClean="0"/>
                  <a:t>n</a:t>
                </a:r>
                <a:r>
                  <a:rPr lang="ja-JP" altLang="en-US" sz="2000" dirty="0" smtClean="0"/>
                  <a:t>個の固有値がすべて異なれば，</a:t>
                </a:r>
                <a:r>
                  <a:rPr lang="en-US" altLang="ja-JP" sz="2000" i="1" dirty="0" smtClean="0"/>
                  <a:t>n</a:t>
                </a:r>
                <a:r>
                  <a:rPr lang="ja-JP" altLang="en-US" sz="2000" dirty="0" smtClean="0"/>
                  <a:t>本の線形独立な固有ベクトルが存在するので対角化可能．</a:t>
                </a:r>
                <a:endParaRPr lang="en-US" altLang="ja-JP" sz="2000" dirty="0" smtClean="0"/>
              </a:p>
              <a:p>
                <a:pPr lvl="1">
                  <a:lnSpc>
                    <a:spcPct val="100000"/>
                  </a:lnSpc>
                </a:pPr>
                <a:r>
                  <a:rPr lang="ja-JP" altLang="en-US" sz="2000" dirty="0" smtClean="0"/>
                  <a:t>固有値が重複する（固有多項式が重解を持つ）</a:t>
                </a:r>
                <a:r>
                  <a:rPr lang="ja-JP" altLang="en-US" sz="2000" dirty="0"/>
                  <a:t>場合</a:t>
                </a:r>
                <a:r>
                  <a:rPr lang="ja-JP" altLang="en-US" sz="2000" dirty="0" smtClean="0"/>
                  <a:t>に，対角化できないことがある．</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112501" cy="5296829"/>
              </a:xfrm>
              <a:blipFill rotWithShape="0">
                <a:blip r:embed="rId2"/>
                <a:stretch>
                  <a:fillRect l="-987" t="-14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1159067" y="4773381"/>
                <a:ext cx="4280403" cy="9062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smtClean="0">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3</m:t>
                              </m:r>
                            </m:e>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
                      </m:e>
                    </m:d>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を対角化せよ</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1159067" y="4773381"/>
                <a:ext cx="4280403" cy="906210"/>
              </a:xfrm>
              <a:prstGeom prst="rect">
                <a:avLst/>
              </a:prstGeom>
              <a:blipFill rotWithShape="0">
                <a:blip r:embed="rId3"/>
                <a:stretch>
                  <a:fillRect l="-1425" r="-8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6530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909637" y="933400"/>
            <a:ext cx="7256463" cy="3918000"/>
          </a:xfrm>
          <a:prstGeom prst="rect">
            <a:avLst/>
          </a:prstGeom>
        </p:spPr>
      </p:pic>
      <p:sp>
        <p:nvSpPr>
          <p:cNvPr id="10" name="正方形/長方形 9"/>
          <p:cNvSpPr/>
          <p:nvPr/>
        </p:nvSpPr>
        <p:spPr>
          <a:xfrm>
            <a:off x="12696353" y="2655838"/>
            <a:ext cx="1973617" cy="2308324"/>
          </a:xfrm>
          <a:prstGeom prst="rect">
            <a:avLst/>
          </a:prstGeom>
        </p:spPr>
        <p:txBody>
          <a:bodyPr wrap="none">
            <a:spAutoFit/>
          </a:bodyPr>
          <a:lstStyle/>
          <a:p>
            <a:endParaRPr lang="en-US" altLang="ja-JP" dirty="0" smtClean="0"/>
          </a:p>
          <a:p>
            <a:endParaRPr lang="en-US" altLang="ja-JP" dirty="0"/>
          </a:p>
          <a:p>
            <a:endParaRPr lang="en-US" altLang="ja-JP" dirty="0" smtClean="0"/>
          </a:p>
          <a:p>
            <a:r>
              <a:rPr lang="pt-BR" altLang="ja-JP" dirty="0"/>
              <a:t> A = [[ 4, 2], [ 1, 3] ]</a:t>
            </a:r>
          </a:p>
          <a:p>
            <a:r>
              <a:rPr lang="en-US" altLang="ja-JP" dirty="0"/>
              <a:t>    x1 = 2</a:t>
            </a:r>
          </a:p>
          <a:p>
            <a:r>
              <a:rPr lang="en-US" altLang="ja-JP" dirty="0"/>
              <a:t>    v1 = [-1,1]</a:t>
            </a:r>
          </a:p>
          <a:p>
            <a:r>
              <a:rPr lang="en-US" altLang="ja-JP" dirty="0"/>
              <a:t>    x2 = 5</a:t>
            </a:r>
          </a:p>
          <a:p>
            <a:r>
              <a:rPr lang="en-US" altLang="ja-JP" dirty="0"/>
              <a:t>    v2 = [ 2,1]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228950"/>
                <a:ext cx="3262432" cy="2083327"/>
              </a:xfrm>
              <a:prstGeom prst="rect">
                <a:avLst/>
              </a:prstGeom>
            </p:spPr>
            <p:txBody>
              <a:bodyPr wrap="none">
                <a:spAutoFit/>
              </a:bodyPr>
              <a:lstStyle/>
              <a:p>
                <a:pPr>
                  <a:spcBef>
                    <a:spcPts val="600"/>
                  </a:spcBef>
                </a:pPr>
                <a14:m>
                  <m:oMath xmlns:m="http://schemas.openxmlformats.org/officeDocument/2006/math">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4</m:t>
                              </m:r>
                            </m:e>
                            <m:e>
                              <m:r>
                                <a:rPr lang="en-US" altLang="ja-JP" sz="2400" i="1">
                                  <a:latin typeface="Cambria Math" panose="02040503050406030204" pitchFamily="18" charset="0"/>
                                </a:rPr>
                                <m:t>2</m:t>
                              </m:r>
                            </m:e>
                          </m:mr>
                          <m:mr>
                            <m:e>
                              <m:r>
                                <a:rPr lang="en-US" altLang="ja-JP" sz="2400" i="1">
                                  <a:latin typeface="Cambria Math" panose="02040503050406030204" pitchFamily="18" charset="0"/>
                                </a:rPr>
                                <m:t>1</m:t>
                              </m:r>
                            </m:e>
                            <m:e>
                              <m:r>
                                <a:rPr lang="en-US" altLang="ja-JP" sz="2400" i="1">
                                  <a:latin typeface="Cambria Math" panose="02040503050406030204" pitchFamily="18" charset="0"/>
                                </a:rPr>
                                <m:t>3</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2, 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5</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228950"/>
                <a:ext cx="3262432" cy="2083327"/>
              </a:xfrm>
              <a:prstGeom prst="rect">
                <a:avLst/>
              </a:prstGeom>
              <a:blipFill rotWithShape="0">
                <a:blip r:embed="rId3"/>
                <a:stretch>
                  <a:fillRect l="-2991" r="-1869" b="-2053"/>
                </a:stretch>
              </a:blipFill>
            </p:spPr>
            <p:txBody>
              <a:bodyPr/>
              <a:lstStyle/>
              <a:p>
                <a:r>
                  <a:rPr lang="ja-JP" altLang="en-US">
                    <a:noFill/>
                  </a:rPr>
                  <a:t> </a:t>
                </a:r>
              </a:p>
            </p:txBody>
          </p:sp>
        </mc:Fallback>
      </mc:AlternateContent>
      <p:sp>
        <p:nvSpPr>
          <p:cNvPr id="13" name="正方形/長方形 12"/>
          <p:cNvSpPr/>
          <p:nvPr/>
        </p:nvSpPr>
        <p:spPr>
          <a:xfrm>
            <a:off x="1823134" y="4836718"/>
            <a:ext cx="1569660"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836718"/>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07050"/>
            <a:ext cx="3185487" cy="646331"/>
          </a:xfrm>
          <a:prstGeom prst="rect">
            <a:avLst/>
          </a:prstGeom>
        </p:spPr>
        <p:txBody>
          <a:bodyPr wrap="none">
            <a:spAutoFit/>
          </a:bodyPr>
          <a:lstStyle/>
          <a:p>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タイトル 1"/>
          <p:cNvSpPr txBox="1">
            <a:spLocks/>
          </p:cNvSpPr>
          <p:nvPr/>
        </p:nvSpPr>
        <p:spPr>
          <a:xfrm>
            <a:off x="457199" y="190500"/>
            <a:ext cx="11473211"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200" smtClean="0"/>
              <a:t>固有値・固有ベクトルの意味</a:t>
            </a:r>
            <a:endParaRPr lang="ja-JP" altLang="en-US" sz="3200" dirty="0"/>
          </a:p>
        </p:txBody>
      </p:sp>
      <p:sp>
        <p:nvSpPr>
          <p:cNvPr id="11" name="正方形/長方形 10"/>
          <p:cNvSpPr/>
          <p:nvPr/>
        </p:nvSpPr>
        <p:spPr>
          <a:xfrm>
            <a:off x="10355407" y="0"/>
            <a:ext cx="1836593" cy="369332"/>
          </a:xfrm>
          <a:prstGeom prst="rect">
            <a:avLst/>
          </a:prstGeom>
          <a:solidFill>
            <a:schemeClr val="accent4"/>
          </a:solidFill>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EigenVector.py</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7687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90500"/>
            <a:ext cx="11473211" cy="733270"/>
          </a:xfrm>
        </p:spPr>
        <p:txBody>
          <a:bodyPr>
            <a:normAutofit/>
          </a:bodyPr>
          <a:lstStyle/>
          <a:p>
            <a:pPr algn="ctr"/>
            <a:r>
              <a:rPr lang="ja-JP" altLang="en-US" sz="3200" dirty="0" smtClean="0"/>
              <a:t>固有値・固有ベクトルの意味</a:t>
            </a:r>
            <a:endParaRPr kumimoji="1" lang="ja-JP" altLang="en-US" sz="3200" dirty="0"/>
          </a:p>
        </p:txBody>
      </p:sp>
      <p:sp>
        <p:nvSpPr>
          <p:cNvPr id="10" name="正方形/長方形 9"/>
          <p:cNvSpPr/>
          <p:nvPr/>
        </p:nvSpPr>
        <p:spPr>
          <a:xfrm>
            <a:off x="12696353" y="2655838"/>
            <a:ext cx="3026791" cy="1477328"/>
          </a:xfrm>
          <a:prstGeom prst="rect">
            <a:avLst/>
          </a:prstGeom>
        </p:spPr>
        <p:txBody>
          <a:bodyPr wrap="none">
            <a:spAutoFit/>
          </a:bodyPr>
          <a:lstStyle/>
          <a:p>
            <a:r>
              <a:rPr lang="pt-BR" altLang="ja-JP" dirty="0"/>
              <a:t> A = [[ 2, 1], [ 1.5, 2] ]</a:t>
            </a:r>
          </a:p>
          <a:p>
            <a:r>
              <a:rPr lang="en-US" altLang="ja-JP" dirty="0"/>
              <a:t>    x1 = (-</a:t>
            </a:r>
            <a:r>
              <a:rPr lang="en-US" altLang="ja-JP" dirty="0" err="1"/>
              <a:t>np.sqrt</a:t>
            </a:r>
            <a:r>
              <a:rPr lang="en-US" altLang="ja-JP" dirty="0"/>
              <a:t>(6) + 4.0 ) / 2.0</a:t>
            </a:r>
          </a:p>
          <a:p>
            <a:r>
              <a:rPr lang="en-US" altLang="ja-JP" dirty="0"/>
              <a:t>    v1 = [-</a:t>
            </a:r>
            <a:r>
              <a:rPr lang="en-US" altLang="ja-JP" dirty="0" err="1"/>
              <a:t>np.sqrt</a:t>
            </a:r>
            <a:r>
              <a:rPr lang="en-US" altLang="ja-JP" dirty="0"/>
              <a:t>(6)/3, 1] </a:t>
            </a:r>
          </a:p>
          <a:p>
            <a:r>
              <a:rPr lang="en-US" altLang="ja-JP" dirty="0"/>
              <a:t>    x2 = ( </a:t>
            </a:r>
            <a:r>
              <a:rPr lang="en-US" altLang="ja-JP" dirty="0" err="1"/>
              <a:t>np.sqrt</a:t>
            </a:r>
            <a:r>
              <a:rPr lang="en-US" altLang="ja-JP" dirty="0"/>
              <a:t>(6) + 4.0 ) / 2.0</a:t>
            </a:r>
          </a:p>
          <a:p>
            <a:r>
              <a:rPr lang="en-US" altLang="ja-JP" dirty="0"/>
              <a:t>    v2 = [ </a:t>
            </a:r>
            <a:r>
              <a:rPr lang="en-US" altLang="ja-JP" dirty="0" err="1"/>
              <a:t>np.sqrt</a:t>
            </a:r>
            <a:r>
              <a:rPr lang="en-US" altLang="ja-JP" dirty="0"/>
              <a:t>(6)/3, 1] </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402819" y="1279750"/>
                <a:ext cx="3885679" cy="2364750"/>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i="1">
                                  <a:latin typeface="Cambria Math" panose="02040503050406030204" pitchFamily="18" charset="0"/>
                                </a:rPr>
                                <m:t>1</m:t>
                              </m:r>
                              <m:r>
                                <a:rPr lang="en-US" altLang="ja-JP" sz="2400" b="0" i="1" smtClean="0">
                                  <a:latin typeface="Cambria Math" panose="02040503050406030204" pitchFamily="18" charset="0"/>
                                </a:rPr>
                                <m:t>.5</m:t>
                              </m:r>
                            </m:e>
                            <m:e>
                              <m:r>
                                <a:rPr lang="en-US" altLang="ja-JP" sz="2400" b="0" i="1" smtClean="0">
                                  <a:latin typeface="Cambria Math" panose="02040503050406030204" pitchFamily="18" charset="0"/>
                                </a:rPr>
                                <m:t>2</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402819" y="1279750"/>
                <a:ext cx="3885679" cy="2364750"/>
              </a:xfrm>
              <a:prstGeom prst="rect">
                <a:avLst/>
              </a:prstGeom>
              <a:blipFill rotWithShape="0">
                <a:blip r:embed="rId2"/>
                <a:stretch>
                  <a:fillRect l="-2351"/>
                </a:stretch>
              </a:blipFill>
            </p:spPr>
            <p:txBody>
              <a:bodyPr/>
              <a:lstStyle/>
              <a:p>
                <a:r>
                  <a:rPr lang="ja-JP" altLang="en-US">
                    <a:noFill/>
                  </a:rPr>
                  <a:t> </a:t>
                </a:r>
              </a:p>
            </p:txBody>
          </p:sp>
        </mc:Fallback>
      </mc:AlternateContent>
      <p:sp>
        <p:nvSpPr>
          <p:cNvPr id="13" name="正方形/長方形 12"/>
          <p:cNvSpPr/>
          <p:nvPr/>
        </p:nvSpPr>
        <p:spPr>
          <a:xfrm>
            <a:off x="1823134" y="4925618"/>
            <a:ext cx="1569660"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925618"/>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95950"/>
            <a:ext cx="3185487" cy="646331"/>
          </a:xfrm>
          <a:prstGeom prst="rect">
            <a:avLst/>
          </a:prstGeom>
        </p:spPr>
        <p:txBody>
          <a:bodyPr wrap="none">
            <a:spAutoFit/>
          </a:bodyPr>
          <a:lstStyle/>
          <a:p>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3"/>
          <a:stretch>
            <a:fillRect/>
          </a:stretch>
        </p:blipFill>
        <p:spPr>
          <a:xfrm>
            <a:off x="814387" y="932764"/>
            <a:ext cx="7377113" cy="3993248"/>
          </a:xfrm>
          <a:prstGeom prst="rect">
            <a:avLst/>
          </a:prstGeom>
        </p:spPr>
      </p:pic>
    </p:spTree>
    <p:extLst>
      <p:ext uri="{BB962C8B-B14F-4D97-AF65-F5344CB8AC3E}">
        <p14:creationId xmlns:p14="http://schemas.microsoft.com/office/powerpoint/2010/main" val="1238754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pPr algn="ctr"/>
            <a:r>
              <a:rPr lang="ja-JP" altLang="en-US" sz="3200" dirty="0" smtClean="0"/>
              <a:t>固有値・固有ベクトルの意味</a:t>
            </a:r>
            <a:endParaRPr kumimoji="1" lang="ja-JP" altLang="en-US" sz="3200" dirty="0"/>
          </a:p>
        </p:txBody>
      </p:sp>
      <p:sp>
        <p:nvSpPr>
          <p:cNvPr id="10" name="正方形/長方形 9"/>
          <p:cNvSpPr/>
          <p:nvPr/>
        </p:nvSpPr>
        <p:spPr>
          <a:xfrm>
            <a:off x="12696353" y="2655838"/>
            <a:ext cx="2672526" cy="1477328"/>
          </a:xfrm>
          <a:prstGeom prst="rect">
            <a:avLst/>
          </a:prstGeom>
        </p:spPr>
        <p:txBody>
          <a:bodyPr wrap="none">
            <a:spAutoFit/>
          </a:bodyPr>
          <a:lstStyle/>
          <a:p>
            <a:r>
              <a:rPr lang="pt-BR" altLang="ja-JP" dirty="0"/>
              <a:t> A = [[ 1.0, 2.0], [ 2.0, 1.0] ]</a:t>
            </a:r>
          </a:p>
          <a:p>
            <a:r>
              <a:rPr lang="en-US" altLang="ja-JP" dirty="0"/>
              <a:t>    x1 = -1</a:t>
            </a:r>
          </a:p>
          <a:p>
            <a:r>
              <a:rPr lang="en-US" altLang="ja-JP" dirty="0"/>
              <a:t>    v1 = [-1, 1]</a:t>
            </a:r>
          </a:p>
          <a:p>
            <a:r>
              <a:rPr lang="en-US" altLang="ja-JP" dirty="0"/>
              <a:t>    x2 = 3</a:t>
            </a:r>
          </a:p>
          <a:p>
            <a:r>
              <a:rPr lang="en-US" altLang="ja-JP" dirty="0"/>
              <a:t>    v2 = [ 1,1]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051150"/>
                <a:ext cx="3262432" cy="2115194"/>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e>
                              <m:r>
                                <a:rPr lang="en-US" altLang="ja-JP" sz="2400" i="1">
                                  <a:latin typeface="Cambria Math" panose="02040503050406030204" pitchFamily="18" charset="0"/>
                                </a:rPr>
                                <m:t>2</m:t>
                              </m:r>
                            </m:e>
                          </m:mr>
                          <m:mr>
                            <m:e>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1, 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051150"/>
                <a:ext cx="3262432" cy="2115194"/>
              </a:xfrm>
              <a:prstGeom prst="rect">
                <a:avLst/>
              </a:prstGeom>
              <a:blipFill rotWithShape="0">
                <a:blip r:embed="rId4"/>
                <a:stretch>
                  <a:fillRect l="-2991" r="-1869"/>
                </a:stretch>
              </a:blipFill>
            </p:spPr>
            <p:txBody>
              <a:bodyPr/>
              <a:lstStyle/>
              <a:p>
                <a:r>
                  <a:rPr lang="ja-JP" altLang="en-US">
                    <a:noFill/>
                  </a:rPr>
                  <a:t> </a:t>
                </a:r>
              </a:p>
            </p:txBody>
          </p:sp>
        </mc:Fallback>
      </mc:AlternateContent>
      <p:sp>
        <p:nvSpPr>
          <p:cNvPr id="13" name="正方形/長方形 12"/>
          <p:cNvSpPr/>
          <p:nvPr/>
        </p:nvSpPr>
        <p:spPr>
          <a:xfrm>
            <a:off x="1823134" y="4658918"/>
            <a:ext cx="1569660"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658918"/>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629250"/>
            <a:ext cx="3185487" cy="646331"/>
          </a:xfrm>
          <a:prstGeom prst="rect">
            <a:avLst/>
          </a:prstGeom>
        </p:spPr>
        <p:txBody>
          <a:bodyPr wrap="none">
            <a:spAutoFit/>
          </a:bodyPr>
          <a:lstStyle/>
          <a:p>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168440" y="5153250"/>
            <a:ext cx="9110186"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称</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行列の固有ベクトルは互いに直行する</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対称行列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による変換では，</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楕円の主軸と固有ベクトルが一致</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固有値が負なので固有ベクトルに対して鏡面変換が起こっている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410499229"/>
              </p:ext>
            </p:extLst>
          </p:nvPr>
        </p:nvGraphicFramePr>
        <p:xfrm>
          <a:off x="896939" y="774700"/>
          <a:ext cx="7027862" cy="3848746"/>
        </p:xfrm>
        <a:graphic>
          <a:graphicData uri="http://schemas.openxmlformats.org/presentationml/2006/ole">
            <mc:AlternateContent xmlns:mc="http://schemas.openxmlformats.org/markup-compatibility/2006">
              <mc:Choice xmlns:v="urn:schemas-microsoft-com:vml" Requires="v">
                <p:oleObj spid="_x0000_s1059" name="ビットマップ イメージ" r:id="rId5" imgW="10296360" imgH="5638680" progId="Paint.Picture">
                  <p:embed/>
                </p:oleObj>
              </mc:Choice>
              <mc:Fallback>
                <p:oleObj name="ビットマップ イメージ" r:id="rId5" imgW="10296360" imgH="5638680" progId="Paint.Picture">
                  <p:embed/>
                  <p:pic>
                    <p:nvPicPr>
                      <p:cNvPr id="0" name=""/>
                      <p:cNvPicPr/>
                      <p:nvPr/>
                    </p:nvPicPr>
                    <p:blipFill>
                      <a:blip r:embed="rId6"/>
                      <a:stretch>
                        <a:fillRect/>
                      </a:stretch>
                    </p:blipFill>
                    <p:spPr>
                      <a:xfrm>
                        <a:off x="896939" y="774700"/>
                        <a:ext cx="7027862" cy="3848746"/>
                      </a:xfrm>
                      <a:prstGeom prst="rect">
                        <a:avLst/>
                      </a:prstGeom>
                    </p:spPr>
                  </p:pic>
                </p:oleObj>
              </mc:Fallback>
            </mc:AlternateContent>
          </a:graphicData>
        </a:graphic>
      </p:graphicFrame>
    </p:spTree>
    <p:extLst>
      <p:ext uri="{BB962C8B-B14F-4D97-AF65-F5344CB8AC3E}">
        <p14:creationId xmlns:p14="http://schemas.microsoft.com/office/powerpoint/2010/main" val="3625846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まとめ</a:t>
            </a:r>
            <a:r>
              <a:rPr lang="ja-JP" altLang="en-US" sz="3600" dirty="0"/>
              <a:t> </a:t>
            </a:r>
            <a:r>
              <a:rPr lang="en-US" altLang="ja-JP" sz="3600" dirty="0" smtClean="0"/>
              <a:t>: </a:t>
            </a:r>
            <a:r>
              <a:rPr lang="ja-JP" altLang="en-US" sz="3600" dirty="0" smtClean="0"/>
              <a:t>ベクトルと行列の復習</a:t>
            </a:r>
            <a:endParaRPr kumimoji="1" lang="ja-JP" altLang="en-US" sz="3600" dirty="0"/>
          </a:p>
        </p:txBody>
      </p:sp>
      <p:sp>
        <p:nvSpPr>
          <p:cNvPr id="3" name="コンテンツ プレースホルダー 2"/>
          <p:cNvSpPr>
            <a:spLocks noGrp="1"/>
          </p:cNvSpPr>
          <p:nvPr>
            <p:ph idx="1"/>
          </p:nvPr>
        </p:nvSpPr>
        <p:spPr/>
        <p:txBody>
          <a:bodyPr/>
          <a:lstStyle/>
          <a:p>
            <a:r>
              <a:rPr kumimoji="1" lang="ja-JP" altLang="en-US" dirty="0" smtClean="0"/>
              <a:t>画像処理（と</a:t>
            </a:r>
            <a:r>
              <a:rPr kumimoji="1" lang="en-US" altLang="ja-JP" dirty="0" smtClean="0"/>
              <a:t>CG</a:t>
            </a:r>
            <a:r>
              <a:rPr kumimoji="1" lang="ja-JP" altLang="en-US" dirty="0" smtClean="0"/>
              <a:t>）に頻出する行列・ベクトル演算の基礎を復習した</a:t>
            </a:r>
            <a:endParaRPr kumimoji="1" lang="en-US" altLang="ja-JP" dirty="0" smtClean="0"/>
          </a:p>
          <a:p>
            <a:pPr lvl="1"/>
            <a:r>
              <a:rPr lang="ja-JP" altLang="en-US" dirty="0" smtClean="0"/>
              <a:t>行列とベクトルの積</a:t>
            </a:r>
            <a:endParaRPr lang="en-US" altLang="ja-JP" dirty="0" smtClean="0"/>
          </a:p>
          <a:p>
            <a:pPr lvl="1"/>
            <a:r>
              <a:rPr lang="ja-JP" altLang="en-US" dirty="0" smtClean="0"/>
              <a:t>内積・外積</a:t>
            </a:r>
            <a:endParaRPr lang="en-US" altLang="ja-JP" dirty="0" smtClean="0"/>
          </a:p>
          <a:p>
            <a:pPr lvl="1"/>
            <a:r>
              <a:rPr lang="ja-JP" altLang="en-US" dirty="0"/>
              <a:t>逆行列</a:t>
            </a:r>
            <a:endParaRPr lang="en-US" altLang="ja-JP" dirty="0" smtClean="0"/>
          </a:p>
          <a:p>
            <a:pPr lvl="1"/>
            <a:r>
              <a:rPr lang="ja-JP" altLang="en-US" dirty="0" smtClean="0"/>
              <a:t>固有値・固有ベクトル</a:t>
            </a:r>
            <a:endParaRPr lang="en-US" altLang="ja-JP" dirty="0" smtClean="0"/>
          </a:p>
          <a:p>
            <a:pPr lvl="1"/>
            <a:r>
              <a:rPr lang="ja-JP" altLang="en-US" dirty="0" smtClean="0"/>
              <a:t>対角化</a:t>
            </a:r>
            <a:endParaRPr lang="en-US" altLang="ja-JP" dirty="0"/>
          </a:p>
          <a:p>
            <a:pPr marL="457200" lvl="1" indent="0">
              <a:buNone/>
            </a:pPr>
            <a:endParaRPr lang="en-US" altLang="ja-JP" dirty="0"/>
          </a:p>
          <a:p>
            <a:pPr marL="457200" lvl="1" indent="0">
              <a:buNone/>
            </a:pPr>
            <a:r>
              <a:rPr lang="ja-JP" altLang="en-US" dirty="0" smtClean="0"/>
              <a:t>今日</a:t>
            </a:r>
            <a:r>
              <a:rPr lang="ja-JP" altLang="en-US" dirty="0"/>
              <a:t>復習</a:t>
            </a:r>
            <a:r>
              <a:rPr lang="ja-JP" altLang="en-US" dirty="0" smtClean="0"/>
              <a:t>した</a:t>
            </a:r>
            <a:r>
              <a:rPr lang="ja-JP" altLang="en-US" dirty="0"/>
              <a:t>内容</a:t>
            </a:r>
            <a:r>
              <a:rPr lang="ja-JP" altLang="en-US" dirty="0" smtClean="0"/>
              <a:t>は色々な分野で頻繁に出てくるので</a:t>
            </a:r>
            <a:r>
              <a:rPr lang="ja-JP" altLang="en-US" b="1" dirty="0" smtClean="0">
                <a:solidFill>
                  <a:srgbClr val="FF0000"/>
                </a:solidFill>
              </a:rPr>
              <a:t>覚えて</a:t>
            </a:r>
            <a:r>
              <a:rPr lang="ja-JP" altLang="en-US" dirty="0" smtClean="0"/>
              <a:t>ください</a:t>
            </a:r>
            <a:endParaRPr lang="en-US" altLang="ja-JP" dirty="0" smtClean="0"/>
          </a:p>
        </p:txBody>
      </p:sp>
    </p:spTree>
    <p:extLst>
      <p:ext uri="{BB962C8B-B14F-4D97-AF65-F5344CB8AC3E}">
        <p14:creationId xmlns:p14="http://schemas.microsoft.com/office/powerpoint/2010/main" val="1177165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pPr algn="ctr"/>
            <a:r>
              <a:rPr kumimoji="1" lang="ja-JP" altLang="en-US" dirty="0" smtClean="0"/>
              <a:t>画像の線形変換</a:t>
            </a:r>
            <a:endParaRPr kumimoji="1" lang="ja-JP" altLang="en-US" dirty="0"/>
          </a:p>
        </p:txBody>
      </p:sp>
      <p:sp>
        <p:nvSpPr>
          <p:cNvPr id="3" name="コンテンツ プレースホルダー 2"/>
          <p:cNvSpPr>
            <a:spLocks noGrp="1"/>
          </p:cNvSpPr>
          <p:nvPr>
            <p:ph idx="1"/>
          </p:nvPr>
        </p:nvSpPr>
        <p:spPr>
          <a:xfrm>
            <a:off x="776347" y="5196115"/>
            <a:ext cx="10834915" cy="1524000"/>
          </a:xfrm>
        </p:spPr>
        <p:txBody>
          <a:bodyPr>
            <a:normAutofit/>
          </a:bodyPr>
          <a:lstStyle/>
          <a:p>
            <a:r>
              <a:rPr lang="ja-JP" altLang="en-US" sz="2400" dirty="0" smtClean="0"/>
              <a:t>行列の積により画像を変形する線形変換を紹介する</a:t>
            </a:r>
            <a:endParaRPr lang="en-US" altLang="ja-JP" sz="2400" dirty="0" smtClean="0"/>
          </a:p>
          <a:p>
            <a:r>
              <a:rPr kumimoji="1" lang="ja-JP" altLang="en-US" sz="2400" dirty="0" smtClean="0"/>
              <a:t>行列の形で、</a:t>
            </a:r>
            <a:r>
              <a:rPr kumimoji="1" lang="ja-JP" altLang="en-US" sz="2400" b="1" dirty="0" smtClean="0"/>
              <a:t>拡大縮小</a:t>
            </a:r>
            <a:r>
              <a:rPr kumimoji="1" lang="ja-JP" altLang="en-US" sz="2400" dirty="0" smtClean="0"/>
              <a:t>・</a:t>
            </a:r>
            <a:r>
              <a:rPr kumimoji="1" lang="ja-JP" altLang="en-US" sz="2400" b="1" dirty="0" smtClean="0"/>
              <a:t>回転</a:t>
            </a:r>
            <a:r>
              <a:rPr kumimoji="1" lang="ja-JP" altLang="en-US" sz="2400" dirty="0" smtClean="0"/>
              <a:t>・</a:t>
            </a:r>
            <a:r>
              <a:rPr kumimoji="1" lang="ja-JP" altLang="en-US" sz="2400" b="1" dirty="0" smtClean="0"/>
              <a:t>鏡映</a:t>
            </a:r>
            <a:r>
              <a:rPr kumimoji="1" lang="ja-JP" altLang="en-US" sz="2400" dirty="0" smtClean="0"/>
              <a:t>・</a:t>
            </a:r>
            <a:r>
              <a:rPr lang="ja-JP" altLang="en-US" sz="2400" b="1" dirty="0"/>
              <a:t>せん断</a:t>
            </a:r>
            <a:r>
              <a:rPr lang="ja-JP" altLang="en-US" sz="2400" dirty="0" smtClean="0"/>
              <a:t>、という変換に分類される</a:t>
            </a:r>
            <a:endParaRPr lang="en-US" altLang="ja-JP" sz="2400" dirty="0" smtClean="0"/>
          </a:p>
          <a:p>
            <a:r>
              <a:rPr kumimoji="1" lang="ja-JP" altLang="en-US" sz="2400" dirty="0" smtClean="0"/>
              <a:t>変換の</a:t>
            </a:r>
            <a:r>
              <a:rPr kumimoji="1" lang="ja-JP" altLang="en-US" sz="2400" b="1" dirty="0" smtClean="0"/>
              <a:t>合成</a:t>
            </a:r>
            <a:r>
              <a:rPr kumimoji="1" lang="ja-JP" altLang="en-US" sz="2400" dirty="0" smtClean="0"/>
              <a:t>も行なえる</a:t>
            </a:r>
            <a:endParaRPr kumimoji="1" lang="ja-JP" altLang="en-US" sz="24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92" y="1788885"/>
            <a:ext cx="2565400" cy="2565400"/>
          </a:xfrm>
          <a:prstGeom prst="rect">
            <a:avLst/>
          </a:prstGeom>
        </p:spPr>
      </p:pic>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05967">
            <a:off x="7359048" y="2104571"/>
            <a:ext cx="3381523" cy="1712685"/>
          </a:xfrm>
          <a:prstGeom prst="rect">
            <a:avLst/>
          </a:prstGeom>
        </p:spPr>
      </p:pic>
      <p:sp>
        <p:nvSpPr>
          <p:cNvPr id="8" name="右矢印 7"/>
          <p:cNvSpPr/>
          <p:nvPr/>
        </p:nvSpPr>
        <p:spPr>
          <a:xfrm>
            <a:off x="5598719" y="2656114"/>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691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12" y="283483"/>
            <a:ext cx="11473211" cy="733270"/>
          </a:xfrm>
        </p:spPr>
        <p:txBody>
          <a:bodyPr/>
          <a:lstStyle/>
          <a:p>
            <a:pPr algn="ctr"/>
            <a:r>
              <a:rPr kumimoji="1" lang="ja-JP" altLang="en-US" dirty="0" smtClean="0"/>
              <a:t>線形変換</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52412" y="1045029"/>
                <a:ext cx="11473211" cy="2973879"/>
              </a:xfrm>
            </p:spPr>
            <p:txBody>
              <a:bodyPr>
                <a:normAutofit/>
              </a:bodyPr>
              <a:lstStyle/>
              <a:p>
                <a:pPr>
                  <a:lnSpc>
                    <a:spcPct val="100000"/>
                  </a:lnSpc>
                  <a:spcBef>
                    <a:spcPts val="0"/>
                  </a:spcBef>
                </a:pPr>
                <a:r>
                  <a:rPr kumimoji="1" lang="ja-JP" altLang="en-US" sz="2400" dirty="0" smtClean="0"/>
                  <a:t>画像は</a:t>
                </a:r>
                <a:r>
                  <a:rPr kumimoji="1" lang="en-US" altLang="ja-JP" sz="2400" dirty="0" smtClean="0"/>
                  <a:t>2</a:t>
                </a:r>
                <a:r>
                  <a:rPr kumimoji="1" lang="ja-JP" altLang="en-US" sz="2400" dirty="0" smtClean="0"/>
                  <a:t>次元座標系に配置されているとする</a:t>
                </a:r>
                <a:endParaRPr kumimoji="1" lang="en-US" altLang="ja-JP" sz="2400" dirty="0" smtClean="0"/>
              </a:p>
              <a:p>
                <a:pPr lvl="1">
                  <a:lnSpc>
                    <a:spcPct val="100000"/>
                  </a:lnSpc>
                  <a:spcBef>
                    <a:spcPts val="0"/>
                  </a:spcBef>
                </a:pPr>
                <a:r>
                  <a:rPr lang="ja-JP" altLang="en-US" sz="2000" dirty="0"/>
                  <a:t>教科書</a:t>
                </a:r>
                <a:r>
                  <a:rPr lang="ja-JP" altLang="en-US" sz="2000" dirty="0" smtClean="0"/>
                  <a:t>に合わせて左下を原点とする</a:t>
                </a:r>
                <a:endParaRPr lang="en-US" altLang="ja-JP" sz="2000" dirty="0" smtClean="0"/>
              </a:p>
              <a:p>
                <a:pPr lvl="1">
                  <a:lnSpc>
                    <a:spcPct val="100000"/>
                  </a:lnSpc>
                  <a:spcBef>
                    <a:spcPts val="0"/>
                  </a:spcBef>
                </a:pPr>
                <a:r>
                  <a:rPr kumimoji="1" lang="ja-JP" altLang="en-US" sz="2000" dirty="0" smtClean="0"/>
                  <a:t>環境</a:t>
                </a:r>
                <a:r>
                  <a:rPr kumimoji="1" lang="en-US" altLang="ja-JP" sz="2000" dirty="0" smtClean="0"/>
                  <a:t>(Windows</a:t>
                </a:r>
                <a:r>
                  <a:rPr kumimoji="1" lang="ja-JP" altLang="en-US" sz="2000" dirty="0" smtClean="0"/>
                  <a:t>とか</a:t>
                </a:r>
                <a:r>
                  <a:rPr kumimoji="1" lang="en-US" altLang="ja-JP" sz="2000" dirty="0" smtClean="0"/>
                  <a:t>)</a:t>
                </a:r>
                <a:r>
                  <a:rPr kumimoji="1" lang="ja-JP" altLang="en-US" sz="2000" dirty="0" smtClean="0"/>
                  <a:t>によっては左上が原点のことも多い</a:t>
                </a:r>
                <a:endParaRPr kumimoji="1" lang="en-US" altLang="ja-JP" sz="2000" dirty="0" smtClean="0"/>
              </a:p>
              <a:p>
                <a:pPr>
                  <a:lnSpc>
                    <a:spcPct val="100000"/>
                  </a:lnSpc>
                  <a:spcBef>
                    <a:spcPts val="1200"/>
                  </a:spcBef>
                </a:pPr>
                <a:r>
                  <a:rPr lang="ja-JP" altLang="en-US" sz="2400" dirty="0" smtClean="0"/>
                  <a:t>空間内の全ての点</a:t>
                </a:r>
                <a14:m>
                  <m:oMath xmlns:m="http://schemas.openxmlformats.org/officeDocument/2006/math">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
                      </m:e>
                    </m:d>
                    <m:r>
                      <a:rPr lang="ja-JP" altLang="en-US" sz="2400" i="1">
                        <a:latin typeface="Cambria Math" panose="02040503050406030204" pitchFamily="18" charset="0"/>
                      </a:rPr>
                      <m:t>に</m:t>
                    </m:r>
                  </m:oMath>
                </a14:m>
                <a:r>
                  <a:rPr kumimoji="1" lang="ja-JP" altLang="en-US" sz="2400" dirty="0" smtClean="0"/>
                  <a:t>行列</a:t>
                </a:r>
                <a14:m>
                  <m:oMath xmlns:m="http://schemas.openxmlformats.org/officeDocument/2006/math">
                    <m:d>
                      <m:dPr>
                        <m:ctrlPr>
                          <a:rPr lang="en-US" altLang="ja-JP" sz="2400" b="0" i="1" smtClean="0">
                            <a:latin typeface="Cambria Math" panose="02040503050406030204" pitchFamily="18" charset="0"/>
                          </a:rPr>
                        </m:ctrlPr>
                      </m:dPr>
                      <m:e>
                        <m:m>
                          <m:mPr>
                            <m:mcs>
                              <m:mc>
                                <m:mcPr>
                                  <m:count m:val="2"/>
                                  <m:mcJc m:val="center"/>
                                </m:mcPr>
                              </m:mc>
                            </m:mcs>
                            <m:ctrlPr>
                              <a:rPr lang="en-US" altLang="ja-JP" sz="2400" b="0" i="1" smtClean="0">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𝑑</m:t>
                              </m:r>
                            </m:e>
                          </m:mr>
                        </m:m>
                      </m:e>
                    </m:d>
                  </m:oMath>
                </a14:m>
                <a:r>
                  <a:rPr kumimoji="1" lang="ja-JP" altLang="en-US" sz="2400" dirty="0" smtClean="0"/>
                  <a:t>をかけ，</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i="1">
                                  <a:latin typeface="Cambria Math" panose="02040503050406030204" pitchFamily="18" charset="0"/>
                                </a:rPr>
                                <m:t>𝑦</m:t>
                              </m:r>
                              <m:r>
                                <a:rPr lang="en-US" altLang="ja-JP" sz="2400" b="0" i="1" smtClean="0">
                                  <a:latin typeface="Cambria Math" panose="02040503050406030204" pitchFamily="18" charset="0"/>
                                </a:rPr>
                                <m:t>′</m:t>
                              </m:r>
                            </m:e>
                          </m:mr>
                        </m:m>
                      </m:e>
                    </m:d>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𝑎</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𝑐</m:t>
                              </m:r>
                            </m:e>
                            <m:e>
                              <m:r>
                                <a:rPr lang="en-US" altLang="ja-JP" sz="2400" i="1">
                                  <a:latin typeface="Cambria Math" panose="02040503050406030204" pitchFamily="18" charset="0"/>
                                </a:rPr>
                                <m:t>𝑑</m:t>
                              </m:r>
                            </m:e>
                          </m:mr>
                        </m:m>
                      </m:e>
                    </m:d>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a14:m>
                <a:r>
                  <a:rPr kumimoji="1" lang="ja-JP" altLang="en-US" sz="2400" dirty="0" smtClean="0"/>
                  <a:t> と変形する</a:t>
                </a:r>
                <a:endParaRPr kumimoji="1" lang="en-US" altLang="ja-JP" sz="2400" dirty="0" smtClean="0"/>
              </a:p>
              <a:p>
                <a:pPr lvl="1">
                  <a:lnSpc>
                    <a:spcPct val="100000"/>
                  </a:lnSpc>
                  <a:spcBef>
                    <a:spcPts val="1200"/>
                  </a:spcBef>
                </a:pPr>
                <a:r>
                  <a:rPr lang="ja-JP" altLang="en-US" sz="2000" dirty="0" smtClean="0"/>
                  <a:t>つまり</a:t>
                </a:r>
                <a:r>
                  <a:rPr lang="en-US" altLang="ja-JP" sz="2000" dirty="0" smtClean="0"/>
                  <a:t>2</a:t>
                </a:r>
                <a:r>
                  <a:rPr lang="ja-JP" altLang="en-US" sz="2000" dirty="0" smtClean="0"/>
                  <a:t>次元空間全体が行列</a:t>
                </a:r>
                <a14:m>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𝑎</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𝑐</m:t>
                              </m:r>
                            </m:e>
                            <m:e>
                              <m:r>
                                <a:rPr lang="en-US" altLang="ja-JP" sz="2000" i="1">
                                  <a:latin typeface="Cambria Math" panose="02040503050406030204" pitchFamily="18" charset="0"/>
                                </a:rPr>
                                <m:t>𝑑</m:t>
                              </m:r>
                            </m:e>
                          </m:mr>
                        </m:m>
                      </m:e>
                    </m:d>
                  </m:oMath>
                </a14:m>
                <a:r>
                  <a:rPr kumimoji="1" lang="ja-JP" altLang="en-US" sz="2000" dirty="0" smtClean="0"/>
                  <a:t>により歪められる</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52412" y="1045029"/>
                <a:ext cx="11473211" cy="2973879"/>
              </a:xfrm>
              <a:blipFill rotWithShape="0">
                <a:blip r:embed="rId2"/>
                <a:stretch>
                  <a:fillRect l="-744" t="-2049"/>
                </a:stretch>
              </a:blipFill>
            </p:spPr>
            <p:txBody>
              <a:bodyPr/>
              <a:lstStyle/>
              <a:p>
                <a:r>
                  <a:rPr lang="ja-JP" altLang="en-US">
                    <a:noFill/>
                  </a:rPr>
                  <a:t> </a:t>
                </a:r>
              </a:p>
            </p:txBody>
          </p:sp>
        </mc:Fallback>
      </mc:AlternateContent>
      <p:cxnSp>
        <p:nvCxnSpPr>
          <p:cNvPr id="5" name="直線矢印コネクタ 4"/>
          <p:cNvCxnSpPr/>
          <p:nvPr/>
        </p:nvCxnSpPr>
        <p:spPr>
          <a:xfrm>
            <a:off x="156754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75622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364777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47779" y="6342297"/>
                <a:ext cx="548099" cy="646331"/>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122389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223893" y="4150641"/>
                <a:ext cx="554832" cy="646331"/>
              </a:xfrm>
              <a:prstGeom prst="rect">
                <a:avLst/>
              </a:prstGeom>
              <a:blipFill rotWithShape="0">
                <a:blip r:embed="rId4"/>
                <a:stretch>
                  <a:fillRect/>
                </a:stretch>
              </a:blipFill>
            </p:spPr>
            <p:txBody>
              <a:bodyPr/>
              <a:lstStyle/>
              <a:p>
                <a:r>
                  <a:rPr lang="ja-JP" altLang="en-US">
                    <a:noFill/>
                  </a:rPr>
                  <a:t> </a:t>
                </a:r>
              </a:p>
            </p:txBody>
          </p:sp>
        </mc:Fallback>
      </mc:AlternateContent>
      <p:pic>
        <p:nvPicPr>
          <p:cNvPr id="12" name="図 1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00079" y="4673907"/>
            <a:ext cx="1784950" cy="1784950"/>
          </a:xfrm>
          <a:prstGeom prst="rect">
            <a:avLst/>
          </a:prstGeom>
        </p:spPr>
      </p:pic>
      <p:cxnSp>
        <p:nvCxnSpPr>
          <p:cNvPr id="19" name="直線矢印コネクタ 18"/>
          <p:cNvCxnSpPr/>
          <p:nvPr/>
        </p:nvCxnSpPr>
        <p:spPr>
          <a:xfrm>
            <a:off x="738951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757819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正方形/長方形 20"/>
              <p:cNvSpPr/>
              <p:nvPr/>
            </p:nvSpPr>
            <p:spPr>
              <a:xfrm>
                <a:off x="946974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9469749" y="6342297"/>
                <a:ext cx="548099"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04586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7045863" y="4150641"/>
                <a:ext cx="554832"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23" name="図 2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22050" y="4183381"/>
            <a:ext cx="971786" cy="2275476"/>
          </a:xfrm>
          <a:prstGeom prst="rect">
            <a:avLst/>
          </a:prstGeom>
        </p:spPr>
      </p:pic>
      <p:sp>
        <p:nvSpPr>
          <p:cNvPr id="24" name="円/楕円 23"/>
          <p:cNvSpPr/>
          <p:nvPr/>
        </p:nvSpPr>
        <p:spPr>
          <a:xfrm>
            <a:off x="7974168" y="522977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正方形/長方形 24"/>
              <p:cNvSpPr/>
              <p:nvPr/>
            </p:nvSpPr>
            <p:spPr>
              <a:xfrm>
                <a:off x="8183720"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183720" y="5679548"/>
                <a:ext cx="642484" cy="607026"/>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8410032"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7702136" y="4544168"/>
                <a:ext cx="705898" cy="681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r>
                                  <a:rPr lang="en-US" altLang="ja-JP" sz="2000" b="0" i="1" smtClean="0">
                                    <a:solidFill>
                                      <a:srgbClr val="FF0000"/>
                                    </a:solidFill>
                                    <a:latin typeface="Cambria Math" panose="02040503050406030204" pitchFamily="18" charset="0"/>
                                  </a:rPr>
                                  <m:t>′</m:t>
                                </m:r>
                              </m:e>
                            </m:mr>
                            <m:mr>
                              <m:e>
                                <m:r>
                                  <a:rPr lang="en-US" altLang="ja-JP" sz="2000" b="0" i="1">
                                    <a:solidFill>
                                      <a:srgbClr val="FF0000"/>
                                    </a:solidFill>
                                    <a:latin typeface="Cambria Math" panose="02040503050406030204" pitchFamily="18" charset="0"/>
                                  </a:rPr>
                                  <m:t>𝑦</m:t>
                                </m:r>
                                <m:r>
                                  <a:rPr lang="en-US" altLang="ja-JP" sz="2000" b="0" i="1" smtClean="0">
                                    <a:solidFill>
                                      <a:srgbClr val="FF0000"/>
                                    </a:solidFill>
                                    <a:latin typeface="Cambria Math" panose="02040503050406030204" pitchFamily="18" charset="0"/>
                                  </a:rPr>
                                  <m:t>′</m:t>
                                </m:r>
                              </m:e>
                            </m:mr>
                          </m:m>
                        </m:e>
                      </m:d>
                    </m:oMath>
                  </m:oMathPara>
                </a14:m>
                <a:endParaRPr lang="ja-JP" altLang="en-US" sz="2000" dirty="0">
                  <a:solidFill>
                    <a:srgbClr val="FF0000"/>
                  </a:solidFill>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702136" y="4544168"/>
                <a:ext cx="705898" cy="681597"/>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右矢印 27"/>
          <p:cNvSpPr/>
          <p:nvPr/>
        </p:nvSpPr>
        <p:spPr>
          <a:xfrm>
            <a:off x="5098847" y="4984786"/>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319368"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319368" y="5679548"/>
                <a:ext cx="642484" cy="607026"/>
              </a:xfrm>
              <a:prstGeom prst="rect">
                <a:avLst/>
              </a:prstGeom>
              <a:blipFill rotWithShape="0">
                <a:blip r:embed="rId8"/>
                <a:stretch>
                  <a:fillRect/>
                </a:stretch>
              </a:blipFill>
            </p:spPr>
            <p:txBody>
              <a:bodyPr/>
              <a:lstStyle/>
              <a:p>
                <a:r>
                  <a:rPr lang="ja-JP" altLang="en-US">
                    <a:noFill/>
                  </a:rPr>
                  <a:t> </a:t>
                </a:r>
              </a:p>
            </p:txBody>
          </p:sp>
        </mc:Fallback>
      </mc:AlternateContent>
      <p:sp>
        <p:nvSpPr>
          <p:cNvPr id="30" name="円/楕円 29"/>
          <p:cNvSpPr/>
          <p:nvPr/>
        </p:nvSpPr>
        <p:spPr>
          <a:xfrm>
            <a:off x="2545680"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9183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拡大縮小</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68035" y="2188399"/>
                <a:ext cx="3545009"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2"/>
                                    <m:mcJc m:val="center"/>
                                  </m:mcPr>
                                </m:mc>
                              </m:mcs>
                              <m:ctrlPr>
                                <a:rPr lang="en-US" altLang="ja-JP" sz="3200" b="1" i="1">
                                  <a:latin typeface="Cambria Math" panose="02040503050406030204" pitchFamily="18" charset="0"/>
                                </a:rPr>
                              </m:ctrlPr>
                            </m:mPr>
                            <m:mr>
                              <m:e>
                                <m:r>
                                  <a:rPr lang="en-US" altLang="ja-JP" sz="3200" i="1">
                                    <a:latin typeface="Cambria Math"/>
                                  </a:rPr>
                                  <m:t>𝑎</m:t>
                                </m:r>
                              </m:e>
                              <m:e>
                                <m:r>
                                  <a:rPr lang="en-US" altLang="ja-JP" sz="3200" i="1">
                                    <a:latin typeface="Cambria Math"/>
                                  </a:rPr>
                                  <m:t>0</m:t>
                                </m:r>
                              </m:e>
                            </m:mr>
                            <m:mr>
                              <m:e>
                                <m:r>
                                  <a:rPr lang="en-US" altLang="ja-JP" sz="3200" i="1">
                                    <a:latin typeface="Cambria Math"/>
                                  </a:rPr>
                                  <m:t>0</m:t>
                                </m:r>
                              </m:e>
                              <m:e>
                                <m:r>
                                  <a:rPr lang="en-US" altLang="ja-JP" sz="3200" i="1">
                                    <a:latin typeface="Cambria Math"/>
                                  </a:rPr>
                                  <m:t>𝑏</m:t>
                                </m:r>
                              </m:e>
                            </m:mr>
                          </m:m>
                        </m:e>
                      </m:d>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oMath>
                  </m:oMathPara>
                </a14:m>
                <a:endParaRPr lang="en-US" altLang="ja-JP" sz="32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1568035" y="2188399"/>
                <a:ext cx="3545009" cy="1035092"/>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4" name="グループ化 63"/>
          <p:cNvGrpSpPr/>
          <p:nvPr/>
        </p:nvGrpSpPr>
        <p:grpSpPr>
          <a:xfrm>
            <a:off x="370674" y="3903094"/>
            <a:ext cx="5873010" cy="2470867"/>
            <a:chOff x="370674" y="1915929"/>
            <a:chExt cx="5873010" cy="2470867"/>
          </a:xfrm>
        </p:grpSpPr>
        <p:pic>
          <p:nvPicPr>
            <p:cNvPr id="28" name="図 2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70171" y="2217372"/>
              <a:ext cx="621316" cy="1836695"/>
            </a:xfrm>
            <a:prstGeom prst="rect">
              <a:avLst/>
            </a:prstGeom>
          </p:spPr>
        </p:pic>
        <p:cxnSp>
          <p:nvCxnSpPr>
            <p:cNvPr id="15" name="直線矢印コネクタ 14"/>
            <p:cNvCxnSpPr/>
            <p:nvPr/>
          </p:nvCxnSpPr>
          <p:spPr>
            <a:xfrm>
              <a:off x="607149"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34752"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2352002"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2352002" y="4032957"/>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0674"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0674" y="1915929"/>
                  <a:ext cx="472950" cy="523220"/>
                </a:xfrm>
                <a:prstGeom prst="rect">
                  <a:avLst/>
                </a:prstGeom>
                <a:blipFill rotWithShape="0">
                  <a:blip r:embed="rId5"/>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4406" y="2846956"/>
              <a:ext cx="1207111" cy="1207111"/>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1896036" y="2534312"/>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896036" y="2534312"/>
                  <a:ext cx="636520"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21" name="円/楕円 20"/>
            <p:cNvSpPr/>
            <p:nvPr/>
          </p:nvSpPr>
          <p:spPr>
            <a:xfrm>
              <a:off x="1947138"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824643" y="1915929"/>
                  <a:ext cx="642804" cy="554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a:rPr lang="en-US" altLang="ja-JP" sz="2000" i="1" smtClean="0">
                                      <a:solidFill>
                                        <a:schemeClr val="tx1"/>
                                      </a:solidFill>
                                      <a:latin typeface="Cambria Math" panose="02040503050406030204" pitchFamily="18" charset="0"/>
                                    </a:rPr>
                                    <m:t>𝑎</m:t>
                                  </m:r>
                                </m:e>
                              </m:mr>
                              <m:mr>
                                <m:e>
                                  <m:r>
                                    <a:rPr lang="en-US" altLang="ja-JP" sz="2000" b="0" i="1" smtClean="0">
                                      <a:solidFill>
                                        <a:schemeClr val="tx1"/>
                                      </a:solidFill>
                                      <a:latin typeface="Cambria Math" panose="02040503050406030204" pitchFamily="18" charset="0"/>
                                    </a:rPr>
                                    <m:t>𝑏</m:t>
                                  </m:r>
                                </m:e>
                              </m:mr>
                            </m:m>
                          </m:e>
                        </m:d>
                      </m:oMath>
                    </m:oMathPara>
                  </a14:m>
                  <a:endParaRPr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824643" y="1915929"/>
                  <a:ext cx="642804" cy="554383"/>
                </a:xfrm>
                <a:prstGeom prst="rect">
                  <a:avLst/>
                </a:prstGeom>
                <a:blipFill rotWithShape="0">
                  <a:blip r:embed="rId7"/>
                  <a:stretch>
                    <a:fillRect/>
                  </a:stretch>
                </a:blipFill>
              </p:spPr>
              <p:txBody>
                <a:bodyPr/>
                <a:lstStyle/>
                <a:p>
                  <a:r>
                    <a:rPr lang="ja-JP" altLang="en-US">
                      <a:noFill/>
                    </a:rPr>
                    <a:t> </a:t>
                  </a:r>
                </a:p>
              </p:txBody>
            </p:sp>
          </mc:Fallback>
        </mc:AlternateContent>
        <p:sp>
          <p:nvSpPr>
            <p:cNvPr id="23" name="正方形/長方形 22"/>
            <p:cNvSpPr/>
            <p:nvPr/>
          </p:nvSpPr>
          <p:spPr>
            <a:xfrm>
              <a:off x="1015061" y="4122845"/>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24" name="直線矢印コネクタ 23"/>
            <p:cNvCxnSpPr/>
            <p:nvPr/>
          </p:nvCxnSpPr>
          <p:spPr>
            <a:xfrm>
              <a:off x="4112914"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857768"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857768" y="4032957"/>
                  <a:ext cx="316547" cy="353839"/>
                </a:xfrm>
                <a:prstGeom prst="rect">
                  <a:avLst/>
                </a:prstGeom>
                <a:blipFill rotWithShape="0">
                  <a:blip r:embed="rId8"/>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29" name="円/楕円 28"/>
            <p:cNvSpPr/>
            <p:nvPr/>
          </p:nvSpPr>
          <p:spPr>
            <a:xfrm>
              <a:off x="4851011" y="2194294"/>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20826" y="4122845"/>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887775" y="2897244"/>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4" name="正方形/長方形 33"/>
              <p:cNvSpPr/>
              <p:nvPr/>
            </p:nvSpPr>
            <p:spPr>
              <a:xfrm>
                <a:off x="533988" y="1190335"/>
                <a:ext cx="563949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𝑎</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𝑏</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倍する変換</a:t>
                </a:r>
                <a:endParaRPr lang="ja-JP" altLang="en-US" sz="24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33988" y="1190335"/>
                <a:ext cx="5639493" cy="461665"/>
              </a:xfrm>
              <a:prstGeom prst="rect">
                <a:avLst/>
              </a:prstGeom>
              <a:blipFill rotWithShape="0">
                <a:blip r:embed="rId10"/>
                <a:stretch>
                  <a:fillRect l="-1730" t="-7895" r="-649" b="-31579"/>
                </a:stretch>
              </a:blipFill>
            </p:spPr>
            <p:txBody>
              <a:bodyPr/>
              <a:lstStyle/>
              <a:p>
                <a:r>
                  <a:rPr lang="ja-JP" altLang="en-US">
                    <a:noFill/>
                  </a:rPr>
                  <a:t> </a:t>
                </a:r>
              </a:p>
            </p:txBody>
          </p:sp>
        </mc:Fallback>
      </mc:AlternateContent>
      <p:sp>
        <p:nvSpPr>
          <p:cNvPr id="36" name="正方形/長方形 35"/>
          <p:cNvSpPr/>
          <p:nvPr/>
        </p:nvSpPr>
        <p:spPr>
          <a:xfrm>
            <a:off x="7341768" y="327779"/>
            <a:ext cx="4070345" cy="70788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変換結果</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図示し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8864656" y="212290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8710446" y="3349648"/>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8838049" y="140262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10455299" y="330890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455299" y="3308906"/>
                <a:ext cx="316547" cy="353839"/>
              </a:xfrm>
              <a:prstGeom prst="rect">
                <a:avLst/>
              </a:prstGeom>
              <a:blipFill rotWithShape="0">
                <a:blip r:embed="rId11"/>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8473971" y="119187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8473971" y="1191878"/>
                <a:ext cx="472950" cy="523220"/>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10064126" y="179905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064126" y="1799056"/>
                <a:ext cx="636521" cy="603499"/>
              </a:xfrm>
              <a:prstGeom prst="rect">
                <a:avLst/>
              </a:prstGeom>
              <a:blipFill rotWithShape="0">
                <a:blip r:embed="rId13"/>
                <a:stretch>
                  <a:fillRect/>
                </a:stretch>
              </a:blipFill>
            </p:spPr>
            <p:txBody>
              <a:bodyPr/>
              <a:lstStyle/>
              <a:p>
                <a:r>
                  <a:rPr lang="ja-JP" altLang="en-US">
                    <a:noFill/>
                  </a:rPr>
                  <a:t> </a:t>
                </a:r>
              </a:p>
            </p:txBody>
          </p:sp>
        </mc:Fallback>
      </mc:AlternateContent>
      <p:sp>
        <p:nvSpPr>
          <p:cNvPr id="47" name="円/楕円 46"/>
          <p:cNvSpPr/>
          <p:nvPr/>
        </p:nvSpPr>
        <p:spPr>
          <a:xfrm>
            <a:off x="10050435" y="209687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9118358" y="3398794"/>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50" name="二等辺三角形 49"/>
          <p:cNvSpPr/>
          <p:nvPr/>
        </p:nvSpPr>
        <p:spPr>
          <a:xfrm>
            <a:off x="8875130" y="212290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185664"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313267"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8930517"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8930517" y="6399939"/>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949189"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6949189" y="4359113"/>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56" name="正方形/長方形 55"/>
          <p:cNvSpPr/>
          <p:nvPr/>
        </p:nvSpPr>
        <p:spPr>
          <a:xfrm>
            <a:off x="7593576" y="6566029"/>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57" name="直線矢印コネクタ 56"/>
          <p:cNvCxnSpPr/>
          <p:nvPr/>
        </p:nvCxnSpPr>
        <p:spPr>
          <a:xfrm>
            <a:off x="9939672"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0067275"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正方形/長方形 58"/>
              <p:cNvSpPr/>
              <p:nvPr/>
            </p:nvSpPr>
            <p:spPr>
              <a:xfrm>
                <a:off x="11684525"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11684525" y="6399939"/>
                <a:ext cx="316547" cy="353839"/>
              </a:xfrm>
              <a:prstGeom prst="rect">
                <a:avLst/>
              </a:prstGeom>
              <a:blipFill rotWithShape="0">
                <a:blip r:embed="rId1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9703197"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0" name="正方形/長方形 59"/>
              <p:cNvSpPr>
                <a:spLocks noRot="1" noChangeAspect="1" noMove="1" noResize="1" noEditPoints="1" noAdjustHandles="1" noChangeArrowheads="1" noChangeShapeType="1" noTextEdit="1"/>
              </p:cNvSpPr>
              <p:nvPr/>
            </p:nvSpPr>
            <p:spPr>
              <a:xfrm>
                <a:off x="9703197" y="4359113"/>
                <a:ext cx="472950" cy="523220"/>
              </a:xfrm>
              <a:prstGeom prst="rect">
                <a:avLst/>
              </a:prstGeom>
              <a:blipFill rotWithShape="0">
                <a:blip r:embed="rId17"/>
                <a:stretch>
                  <a:fillRect/>
                </a:stretch>
              </a:blipFill>
            </p:spPr>
            <p:txBody>
              <a:bodyPr/>
              <a:lstStyle/>
              <a:p>
                <a:r>
                  <a:rPr lang="ja-JP" altLang="en-US">
                    <a:noFill/>
                  </a:rPr>
                  <a:t> </a:t>
                </a:r>
              </a:p>
            </p:txBody>
          </p:sp>
        </mc:Fallback>
      </mc:AlternateContent>
      <p:sp>
        <p:nvSpPr>
          <p:cNvPr id="61" name="正方形/長方形 60"/>
          <p:cNvSpPr/>
          <p:nvPr/>
        </p:nvSpPr>
        <p:spPr>
          <a:xfrm>
            <a:off x="10347584" y="6566029"/>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7802043" y="4029164"/>
                <a:ext cx="1131207"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ja-JP" altLang="en-US"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7802043" y="4029164"/>
                <a:ext cx="1131207" cy="582147"/>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正方形/長方形 62"/>
              <p:cNvSpPr/>
              <p:nvPr/>
            </p:nvSpPr>
            <p:spPr>
              <a:xfrm>
                <a:off x="10382386" y="4029164"/>
                <a:ext cx="1305678"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0.5</m:t>
                                </m:r>
                              </m:e>
                            </m:mr>
                          </m:m>
                        </m:e>
                      </m:d>
                    </m:oMath>
                  </m:oMathPara>
                </a14:m>
                <a:endParaRPr lang="ja-JP" altLang="en-US"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0382386" y="4029164"/>
                <a:ext cx="1305678" cy="582147"/>
              </a:xfrm>
              <a:prstGeom prst="rect">
                <a:avLst/>
              </a:prstGeom>
              <a:blipFill rotWithShape="0">
                <a:blip r:embed="rId1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0055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回転</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909251" y="2116178"/>
                <a:ext cx="4546116" cy="917239"/>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m:rPr>
                                    <m:brk m:alnAt="7"/>
                                  </m:rPr>
                                  <a:rPr lang="en-US" altLang="ja-JP" sz="2800" i="1">
                                    <a:latin typeface="Cambria Math" panose="02040503050406030204" pitchFamily="18" charset="0"/>
                                  </a:rPr>
                                  <m:t>𝑥</m:t>
                                </m:r>
                                <m:r>
                                  <a:rPr lang="en-US" altLang="ja-JP" sz="2800" i="1">
                                    <a:latin typeface="Cambria Math" panose="02040503050406030204" pitchFamily="18" charset="0"/>
                                  </a:rPr>
                                  <m:t>′</m:t>
                                </m:r>
                              </m:e>
                            </m:mr>
                            <m:mr>
                              <m:e>
                                <m:r>
                                  <a:rPr lang="en-US" altLang="ja-JP" sz="2800" i="1">
                                    <a:latin typeface="Cambria Math" panose="02040503050406030204" pitchFamily="18" charset="0"/>
                                  </a:rPr>
                                  <m:t>𝑦</m:t>
                                </m:r>
                                <m:r>
                                  <a:rPr lang="en-US" altLang="ja-JP" sz="2800" i="1">
                                    <a:latin typeface="Cambria Math" panose="02040503050406030204" pitchFamily="18" charset="0"/>
                                  </a:rPr>
                                  <m:t>′</m:t>
                                </m:r>
                              </m:e>
                            </m:mr>
                          </m:m>
                        </m:e>
                      </m:d>
                      <m:r>
                        <a:rPr lang="en-US" altLang="ja-JP" sz="2800" b="1" i="0" smtClean="0">
                          <a:latin typeface="Cambria Math"/>
                        </a:rPr>
                        <m:t>=</m:t>
                      </m:r>
                      <m:d>
                        <m:dPr>
                          <m:ctrlPr>
                            <a:rPr lang="en-US" altLang="ja-JP" sz="2800" i="1">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e>
                                <m:r>
                                  <a:rPr lang="en-US" altLang="ja-JP" sz="2800" i="1">
                                    <a:latin typeface="Cambria Math" panose="02040503050406030204" pitchFamily="18" charset="0"/>
                                  </a:rPr>
                                  <m:t>−</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m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mr>
                          </m:m>
                        </m:e>
                      </m:d>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a:rPr lang="en-US" altLang="ja-JP" sz="2800" i="1">
                                    <a:latin typeface="Cambria Math" panose="02040503050406030204" pitchFamily="18" charset="0"/>
                                  </a:rPr>
                                  <m:t>𝑥</m:t>
                                </m:r>
                              </m:e>
                            </m:mr>
                            <m:mr>
                              <m:e>
                                <m:r>
                                  <a:rPr lang="en-US" altLang="ja-JP" sz="2800" i="1">
                                    <a:latin typeface="Cambria Math" panose="02040503050406030204" pitchFamily="18" charset="0"/>
                                  </a:rPr>
                                  <m:t>𝑦</m:t>
                                </m:r>
                              </m:e>
                            </m:mr>
                          </m:m>
                        </m:e>
                      </m:d>
                    </m:oMath>
                  </m:oMathPara>
                </a14:m>
                <a:endParaRPr lang="en-US" altLang="ja-JP" sz="28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909251" y="2116178"/>
                <a:ext cx="4546116" cy="917239"/>
              </a:xfrm>
              <a:prstGeom prst="rect">
                <a:avLst/>
              </a:prstGeom>
              <a:blipFill rotWithShape="0">
                <a:blip r:embed="rId2"/>
                <a:stretch>
                  <a:fillRect/>
                </a:stretch>
              </a:blipFill>
            </p:spPr>
            <p:txBody>
              <a:bodyPr/>
              <a:lstStyle/>
              <a:p>
                <a:r>
                  <a:rPr lang="ja-JP" altLang="en-US">
                    <a:noFill/>
                  </a:rPr>
                  <a:t> </a:t>
                </a:r>
              </a:p>
            </p:txBody>
          </p:sp>
        </mc:Fallback>
      </mc:AlternateContent>
      <p:sp>
        <p:nvSpPr>
          <p:cNvPr id="34" name="正方形/長方形 33"/>
          <p:cNvSpPr/>
          <p:nvPr/>
        </p:nvSpPr>
        <p:spPr>
          <a:xfrm>
            <a:off x="533988" y="1443766"/>
            <a:ext cx="5296643"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原点を中心に角度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する変換</a:t>
            </a:r>
            <a:endParaRPr lang="ja-JP" altLang="en-US" sz="2400" dirty="0"/>
          </a:p>
        </p:txBody>
      </p:sp>
      <p:sp>
        <p:nvSpPr>
          <p:cNvPr id="36" name="正方形/長方形 35"/>
          <p:cNvSpPr/>
          <p:nvPr/>
        </p:nvSpPr>
        <p:spPr>
          <a:xfrm>
            <a:off x="6822211" y="234338"/>
            <a:ext cx="55335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7959292" y="239414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7375568" y="3620892"/>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932685" y="1673869"/>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9549935" y="358015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9549935" y="3580150"/>
                <a:ext cx="316547" cy="353839"/>
              </a:xfrm>
              <a:prstGeom prst="rect">
                <a:avLst/>
              </a:prstGeom>
              <a:blipFill rotWithShape="0">
                <a:blip r:embed="rId3"/>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7568607" y="146312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7568607" y="1463122"/>
                <a:ext cx="472950" cy="52322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158762" y="2070300"/>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158762" y="2070300"/>
                <a:ext cx="636521" cy="603499"/>
              </a:xfrm>
              <a:prstGeom prst="rect">
                <a:avLst/>
              </a:prstGeom>
              <a:blipFill rotWithShape="0">
                <a:blip r:embed="rId5"/>
                <a:stretch>
                  <a:fillRect/>
                </a:stretch>
              </a:blipFill>
            </p:spPr>
            <p:txBody>
              <a:bodyPr/>
              <a:lstStyle/>
              <a:p>
                <a:r>
                  <a:rPr lang="ja-JP" altLang="en-US">
                    <a:noFill/>
                  </a:rPr>
                  <a:t> </a:t>
                </a:r>
              </a:p>
            </p:txBody>
          </p:sp>
        </mc:Fallback>
      </mc:AlternateContent>
      <p:sp>
        <p:nvSpPr>
          <p:cNvPr id="47" name="円/楕円 46"/>
          <p:cNvSpPr/>
          <p:nvPr/>
        </p:nvSpPr>
        <p:spPr>
          <a:xfrm>
            <a:off x="9145071" y="236811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8212994" y="3670038"/>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50" name="二等辺三角形 49"/>
          <p:cNvSpPr/>
          <p:nvPr/>
        </p:nvSpPr>
        <p:spPr>
          <a:xfrm>
            <a:off x="7969766" y="239414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287887" y="6261081"/>
            <a:ext cx="264906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933786" y="4314058"/>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9551036" y="614413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9551036" y="6144137"/>
                <a:ext cx="316547" cy="353839"/>
              </a:xfrm>
              <a:prstGeom prst="rect">
                <a:avLst/>
              </a:prstGeom>
              <a:blipFill rotWithShape="0">
                <a:blip r:embed="rId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569708" y="4103311"/>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7569708" y="4103311"/>
                <a:ext cx="47295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56" name="正方形/長方形 55"/>
          <p:cNvSpPr/>
          <p:nvPr/>
        </p:nvSpPr>
        <p:spPr>
          <a:xfrm>
            <a:off x="8214095" y="6310227"/>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9820252" y="2310329"/>
                <a:ext cx="2348848" cy="8451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𝐀</m:t>
                      </m:r>
                      <m:r>
                        <a:rPr lang="en-US" altLang="ja-JP" sz="2800" b="0" i="0" smtClean="0">
                          <a:latin typeface="Cambria Math" panose="02040503050406030204" pitchFamily="18" charset="0"/>
                        </a:rPr>
                        <m:t>=</m:t>
                      </m:r>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m:oMathPara>
                </a14:m>
                <a:endParaRPr lang="ja-JP" altLang="en-US" sz="28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9820252" y="2310329"/>
                <a:ext cx="2348848" cy="845168"/>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3" name="グループ化 12"/>
          <p:cNvGrpSpPr/>
          <p:nvPr/>
        </p:nvGrpSpPr>
        <p:grpSpPr>
          <a:xfrm>
            <a:off x="454623" y="3864371"/>
            <a:ext cx="5934200" cy="2456685"/>
            <a:chOff x="269503" y="1915929"/>
            <a:chExt cx="5934200" cy="2456685"/>
          </a:xfrm>
        </p:grpSpPr>
        <p:pic>
          <p:nvPicPr>
            <p:cNvPr id="51" name="図 50"/>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862252" y="2645672"/>
              <a:ext cx="1207111" cy="1207111"/>
            </a:xfrm>
            <a:prstGeom prst="rect">
              <a:avLst/>
            </a:prstGeom>
          </p:spPr>
        </p:pic>
        <p:cxnSp>
          <p:nvCxnSpPr>
            <p:cNvPr id="15" name="直線矢印コネクタ 14"/>
            <p:cNvCxnSpPr/>
            <p:nvPr/>
          </p:nvCxnSpPr>
          <p:spPr>
            <a:xfrm>
              <a:off x="269503" y="4073699"/>
              <a:ext cx="190800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3981569"/>
                  <a:ext cx="316547" cy="353839"/>
                </a:xfrm>
                <a:prstGeom prst="rect">
                  <a:avLst/>
                </a:prstGeom>
                <a:blipFill rotWithShape="0">
                  <a:blip r:embed="rId10"/>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1915929"/>
                  <a:ext cx="472950" cy="523220"/>
                </a:xfrm>
                <a:prstGeom prst="rect">
                  <a:avLst/>
                </a:prstGeom>
                <a:blipFill rotWithShape="0">
                  <a:blip r:embed="rId11"/>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2234" y="2846956"/>
              <a:ext cx="1207111" cy="1207111"/>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1962280" y="2659589"/>
                  <a:ext cx="430461" cy="408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962280" y="2659589"/>
                  <a:ext cx="430461" cy="408129"/>
                </a:xfrm>
                <a:prstGeom prst="rect">
                  <a:avLst/>
                </a:prstGeom>
                <a:blipFill rotWithShape="0">
                  <a:blip r:embed="rId12"/>
                  <a:stretch>
                    <a:fillRect r="-8451" b="-35821"/>
                  </a:stretch>
                </a:blipFill>
              </p:spPr>
              <p:txBody>
                <a:bodyPr/>
                <a:lstStyle/>
                <a:p>
                  <a:r>
                    <a:rPr lang="ja-JP" altLang="en-US">
                      <a:noFill/>
                    </a:rPr>
                    <a:t> </a:t>
                  </a:r>
                </a:p>
              </p:txBody>
            </p:sp>
          </mc:Fallback>
        </mc:AlternateContent>
        <p:sp>
          <p:nvSpPr>
            <p:cNvPr id="21" name="円/楕円 20"/>
            <p:cNvSpPr/>
            <p:nvPr/>
          </p:nvSpPr>
          <p:spPr>
            <a:xfrm>
              <a:off x="1934966"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66872" y="2137871"/>
                  <a:ext cx="1536831" cy="527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
                          </m:e>
                        </m:d>
                      </m:oMath>
                    </m:oMathPara>
                  </a14:m>
                  <a:endParaRPr lang="ja-JP" altLang="en-US" sz="16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666872" y="2137871"/>
                  <a:ext cx="1536831" cy="527773"/>
                </a:xfrm>
                <a:prstGeom prst="rect">
                  <a:avLst/>
                </a:prstGeom>
                <a:blipFill rotWithShape="0">
                  <a:blip r:embed="rId13"/>
                  <a:stretch>
                    <a:fillRect b="-1149"/>
                  </a:stretch>
                </a:blipFill>
              </p:spPr>
              <p:txBody>
                <a:bodyPr/>
                <a:lstStyle/>
                <a:p>
                  <a:r>
                    <a:rPr lang="ja-JP" altLang="en-US">
                      <a:noFill/>
                    </a:rPr>
                    <a:t> </a:t>
                  </a:r>
                </a:p>
              </p:txBody>
            </p:sp>
          </mc:Fallback>
        </mc:AlternateContent>
        <p:sp>
          <p:nvSpPr>
            <p:cNvPr id="23" name="正方形/長方形 22"/>
            <p:cNvSpPr/>
            <p:nvPr/>
          </p:nvSpPr>
          <p:spPr>
            <a:xfrm>
              <a:off x="1002889" y="4122845"/>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24" name="直線矢印コネクタ 23"/>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29" name="円/楕円 2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215908" y="4122845"/>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636311" y="2914151"/>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弧 63"/>
            <p:cNvSpPr/>
            <p:nvPr/>
          </p:nvSpPr>
          <p:spPr>
            <a:xfrm rot="1821516">
              <a:off x="4426205" y="3807142"/>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67" name="正方形/長方形 66"/>
              <p:cNvSpPr/>
              <p:nvPr/>
            </p:nvSpPr>
            <p:spPr>
              <a:xfrm>
                <a:off x="7397692" y="154974"/>
                <a:ext cx="4477508" cy="1169551"/>
              </a:xfrm>
              <a:prstGeom prst="rect">
                <a:avLst/>
              </a:prstGeom>
            </p:spPr>
            <p:txBody>
              <a:bodyPr wrap="none">
                <a:spAutoFit/>
              </a:bodyPr>
              <a:lstStyle/>
              <a:p>
                <a:pPr>
                  <a:spcBef>
                    <a:spcPts val="600"/>
                  </a:spcBef>
                </a:pP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𝜋</m:t>
                    </m:r>
                    <m:r>
                      <a:rPr lang="en-US" altLang="ja-JP" sz="2000" b="0" i="1" smtClean="0">
                        <a:latin typeface="Cambria Math" panose="02040503050406030204" pitchFamily="18" charset="0"/>
                      </a:rPr>
                      <m:t>/6</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の回転行列</a:t>
                </a: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により下画像の変換結果を図示せよ</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また，点</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7397692" y="154974"/>
                <a:ext cx="4477508" cy="1169551"/>
              </a:xfrm>
              <a:prstGeom prst="rect">
                <a:avLst/>
              </a:prstGeom>
              <a:blipFill rotWithShape="0">
                <a:blip r:embed="rId17"/>
                <a:stretch>
                  <a:fillRect l="-1499" t="-2604" r="-817" b="-8333"/>
                </a:stretch>
              </a:blipFill>
            </p:spPr>
            <p:txBody>
              <a:bodyPr/>
              <a:lstStyle/>
              <a:p>
                <a:r>
                  <a:rPr lang="ja-JP" altLang="en-US">
                    <a:noFill/>
                  </a:rPr>
                  <a:t> </a:t>
                </a:r>
              </a:p>
            </p:txBody>
          </p:sp>
        </mc:Fallback>
      </mc:AlternateContent>
      <p:grpSp>
        <p:nvGrpSpPr>
          <p:cNvPr id="3" name="グループ化 2"/>
          <p:cNvGrpSpPr/>
          <p:nvPr/>
        </p:nvGrpSpPr>
        <p:grpSpPr>
          <a:xfrm rot="20237048">
            <a:off x="7651053" y="4852744"/>
            <a:ext cx="1202619" cy="1223590"/>
            <a:chOff x="7959292" y="5023309"/>
            <a:chExt cx="1202619" cy="1223590"/>
          </a:xfrm>
        </p:grpSpPr>
        <p:sp>
          <p:nvSpPr>
            <p:cNvPr id="57" name="正方形/長方形 56"/>
            <p:cNvSpPr/>
            <p:nvPr/>
          </p:nvSpPr>
          <p:spPr>
            <a:xfrm>
              <a:off x="7959292" y="502330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7969766" y="502330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35409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10/01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10/08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10/15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10/29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11/05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11/12</a:t>
            </a:r>
            <a:r>
              <a:rPr lang="en-US" altLang="ja-JP" sz="1600" dirty="0"/>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a:t>: </a:t>
            </a:r>
            <a:r>
              <a:rPr lang="en-US" altLang="ja-JP" sz="1600" dirty="0" smtClean="0"/>
              <a:t>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smtClean="0">
                <a:solidFill>
                  <a:srgbClr val="FF0000"/>
                </a:solidFill>
              </a:rPr>
              <a:t>教室</a:t>
            </a:r>
            <a:r>
              <a:rPr lang="en-US" altLang="ja-JP" sz="1600" dirty="0" smtClean="0">
                <a:solidFill>
                  <a:srgbClr val="FF0000"/>
                </a:solidFill>
              </a:rPr>
              <a:t>9,10)</a:t>
            </a:r>
            <a:endParaRPr lang="en-US" altLang="ja-JP" sz="1600" dirty="0" smtClean="0"/>
          </a:p>
          <a:p>
            <a:pPr marL="0" indent="0">
              <a:lnSpc>
                <a:spcPct val="100000"/>
              </a:lnSpc>
              <a:spcBef>
                <a:spcPts val="600"/>
              </a:spcBef>
              <a:spcAft>
                <a:spcPts val="600"/>
              </a:spcAft>
              <a:buNone/>
            </a:pPr>
            <a:r>
              <a:rPr lang="en-US" altLang="ja-JP" sz="1600" dirty="0" smtClean="0"/>
              <a:t>11/19</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a:t>2</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a:t>
            </a:r>
            <a:r>
              <a:rPr lang="en-US" altLang="ja-JP" sz="1600" dirty="0">
                <a:solidFill>
                  <a:srgbClr val="FF0000"/>
                </a:solidFill>
              </a:rPr>
              <a:t>9,10) ※</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11/26	</a:t>
            </a:r>
            <a:r>
              <a:rPr lang="ja-JP" altLang="en-US" sz="1600" dirty="0"/>
              <a:t>画像処理</a:t>
            </a:r>
            <a:r>
              <a:rPr lang="ja-JP" altLang="en-US" sz="1600" dirty="0" smtClean="0"/>
              <a:t>演習</a:t>
            </a:r>
            <a:r>
              <a:rPr lang="en-US" altLang="ja-JP" sz="1600" dirty="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en-US" altLang="ja-JP" sz="1600" dirty="0" smtClean="0">
                <a:solidFill>
                  <a:srgbClr val="FF0000"/>
                </a:solidFill>
              </a:rPr>
              <a:t>9,10, </a:t>
            </a:r>
            <a:r>
              <a:rPr lang="ja-JP" altLang="en-US" sz="1600" dirty="0" smtClean="0">
                <a:solidFill>
                  <a:srgbClr val="FF0000"/>
                </a:solidFill>
              </a:rPr>
              <a:t>前半部分の課題締め切り </a:t>
            </a:r>
            <a:r>
              <a:rPr lang="en-US" altLang="ja-JP" sz="1600" dirty="0" smtClean="0">
                <a:solidFill>
                  <a:srgbClr val="FF0000"/>
                </a:solidFill>
              </a:rPr>
              <a:t>11/29 23:59)</a:t>
            </a:r>
            <a:endParaRPr lang="en-US" altLang="ja-JP" sz="1600" dirty="0" smtClean="0"/>
          </a:p>
          <a:p>
            <a:pPr marL="0" indent="0">
              <a:lnSpc>
                <a:spcPct val="100000"/>
              </a:lnSpc>
              <a:spcBef>
                <a:spcPts val="600"/>
              </a:spcBef>
              <a:spcAft>
                <a:spcPts val="600"/>
              </a:spcAft>
              <a:buNone/>
            </a:pPr>
            <a:r>
              <a:rPr lang="en-US" altLang="ja-JP" sz="1600" dirty="0" smtClean="0"/>
              <a:t>12/03	</a:t>
            </a:r>
            <a:r>
              <a:rPr lang="ja-JP" altLang="en-US" sz="1600" dirty="0"/>
              <a:t>画像処理</a:t>
            </a:r>
            <a:r>
              <a:rPr lang="ja-JP" altLang="en-US" sz="1600" dirty="0" smtClean="0"/>
              <a:t>演習</a:t>
            </a:r>
            <a:r>
              <a:rPr lang="en-US" altLang="ja-JP" sz="1600" dirty="0"/>
              <a:t>4</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en-US" altLang="ja-JP" sz="1600" dirty="0">
                <a:solidFill>
                  <a:srgbClr val="FF0000"/>
                </a:solidFill>
              </a:rPr>
              <a:t>9,10)</a:t>
            </a:r>
            <a:endParaRPr lang="en-US" altLang="ja-JP" sz="1600" b="1" dirty="0" smtClean="0"/>
          </a:p>
          <a:p>
            <a:pPr marL="0" indent="0">
              <a:lnSpc>
                <a:spcPct val="100000"/>
              </a:lnSpc>
              <a:spcBef>
                <a:spcPts val="600"/>
              </a:spcBef>
              <a:spcAft>
                <a:spcPts val="600"/>
              </a:spcAft>
              <a:buNone/>
            </a:pPr>
            <a:r>
              <a:rPr lang="en-US" altLang="ja-JP" sz="1600" dirty="0" smtClean="0"/>
              <a:t>12/10	</a:t>
            </a:r>
            <a:r>
              <a:rPr lang="ja-JP" altLang="en-US" sz="1600" dirty="0"/>
              <a:t>画像処理</a:t>
            </a:r>
            <a:r>
              <a:rPr lang="ja-JP" altLang="en-US" sz="1600" dirty="0" smtClean="0"/>
              <a:t>演習</a:t>
            </a:r>
            <a:r>
              <a:rPr lang="en-US" altLang="ja-JP" sz="1600" dirty="0"/>
              <a:t>5</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a:t>
            </a:r>
            <a:r>
              <a:rPr lang="en-US" altLang="ja-JP" sz="1600" dirty="0" smtClean="0">
                <a:solidFill>
                  <a:srgbClr val="FF0000"/>
                </a:solidFill>
              </a:rPr>
              <a:t>9,10, </a:t>
            </a:r>
            <a:r>
              <a:rPr lang="ja-JP" altLang="en-US" sz="1600" dirty="0" smtClean="0">
                <a:solidFill>
                  <a:srgbClr val="FF0000"/>
                </a:solidFill>
              </a:rPr>
              <a:t>後半部分</a:t>
            </a:r>
            <a:r>
              <a:rPr lang="ja-JP" altLang="en-US" sz="1600" dirty="0">
                <a:solidFill>
                  <a:srgbClr val="FF0000"/>
                </a:solidFill>
              </a:rPr>
              <a:t>の課題締め切り </a:t>
            </a:r>
            <a:r>
              <a:rPr lang="en-US" altLang="ja-JP" sz="1600" dirty="0" smtClean="0">
                <a:solidFill>
                  <a:srgbClr val="FF0000"/>
                </a:solidFill>
              </a:rPr>
              <a:t>12/20</a:t>
            </a:r>
            <a:r>
              <a:rPr lang="en-US" altLang="ja-JP" sz="1600" dirty="0">
                <a:solidFill>
                  <a:srgbClr val="FF0000"/>
                </a:solidFill>
              </a:rPr>
              <a:t> 23:59</a:t>
            </a:r>
            <a:r>
              <a:rPr lang="en-US" altLang="ja-JP" sz="1600" dirty="0" smtClean="0">
                <a:solidFill>
                  <a:srgbClr val="FF0000"/>
                </a:solidFill>
              </a:rPr>
              <a:t>)</a:t>
            </a:r>
            <a:endParaRPr lang="ja-JP" altLang="en-US" sz="1600" dirty="0"/>
          </a:p>
          <a:p>
            <a:pPr marL="0" indent="0">
              <a:lnSpc>
                <a:spcPct val="100000"/>
              </a:lnSpc>
              <a:spcBef>
                <a:spcPts val="600"/>
              </a:spcBef>
              <a:spcAft>
                <a:spcPts val="600"/>
              </a:spcAft>
              <a:buNone/>
            </a:pPr>
            <a:r>
              <a:rPr lang="en-US" altLang="ja-JP" sz="1600" dirty="0" smtClean="0"/>
              <a:t>12/17	</a:t>
            </a:r>
            <a:r>
              <a:rPr lang="ja-JP" altLang="en-US" sz="1600" dirty="0"/>
              <a:t>画像の幾何</a:t>
            </a:r>
            <a:r>
              <a:rPr lang="ja-JP" altLang="en-US" sz="1600" dirty="0" smtClean="0"/>
              <a:t>変換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01/07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01/14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01/21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
        <p:nvSpPr>
          <p:cNvPr id="4" name="正方形/長方形 3"/>
          <p:cNvSpPr/>
          <p:nvPr/>
        </p:nvSpPr>
        <p:spPr>
          <a:xfrm>
            <a:off x="695458" y="4758497"/>
            <a:ext cx="5957589" cy="37348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117614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7421" y="283483"/>
            <a:ext cx="5338779" cy="733270"/>
          </a:xfrm>
        </p:spPr>
        <p:txBody>
          <a:bodyPr/>
          <a:lstStyle/>
          <a:p>
            <a:pPr algn="ctr"/>
            <a:r>
              <a:rPr kumimoji="1" lang="ja-JP" altLang="en-US" dirty="0" smtClean="0"/>
              <a:t>せん断（スキュー）</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475432"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1475432" y="2039516"/>
                <a:ext cx="2697212" cy="799386"/>
              </a:xfrm>
              <a:prstGeom prst="rect">
                <a:avLst/>
              </a:prstGeom>
              <a:blipFill rotWithShape="0">
                <a:blip r:embed="rId2"/>
                <a:stretch>
                  <a:fillRect/>
                </a:stretch>
              </a:blipFill>
            </p:spPr>
            <p:txBody>
              <a:bodyPr/>
              <a:lstStyle/>
              <a:p>
                <a:r>
                  <a:rPr lang="ja-JP" altLang="en-US">
                    <a:noFill/>
                  </a:rPr>
                  <a:t> </a:t>
                </a:r>
              </a:p>
            </p:txBody>
          </p:sp>
        </mc:Fallback>
      </mc:AlternateContent>
      <p:sp>
        <p:nvSpPr>
          <p:cNvPr id="34" name="正方形/長方形 33"/>
          <p:cNvSpPr/>
          <p:nvPr/>
        </p:nvSpPr>
        <p:spPr>
          <a:xfrm>
            <a:off x="533988" y="1378006"/>
            <a:ext cx="4580100"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1783465" y="2876348"/>
                <a:ext cx="208114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𝑏</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1783465" y="2876348"/>
                <a:ext cx="2081147" cy="400110"/>
              </a:xfrm>
              <a:prstGeom prst="rect">
                <a:avLst/>
              </a:prstGeom>
              <a:blipFill rotWithShape="0">
                <a:blip r:embed="rId3"/>
                <a:stretch>
                  <a:fillRect l="-3226" t="-9231" b="-27692"/>
                </a:stretch>
              </a:blipFill>
            </p:spPr>
            <p:txBody>
              <a:bodyPr/>
              <a:lstStyle/>
              <a:p>
                <a:r>
                  <a:rPr lang="ja-JP" altLang="en-US">
                    <a:noFill/>
                  </a:rPr>
                  <a:t> </a:t>
                </a:r>
              </a:p>
            </p:txBody>
          </p:sp>
        </mc:Fallback>
      </mc:AlternateContent>
      <p:sp>
        <p:nvSpPr>
          <p:cNvPr id="78" name="正方形/長方形 77"/>
          <p:cNvSpPr/>
          <p:nvPr/>
        </p:nvSpPr>
        <p:spPr>
          <a:xfrm>
            <a:off x="6859538" y="1378006"/>
            <a:ext cx="4567276"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p:sp>
        <p:nvSpPr>
          <p:cNvPr id="31" name="右矢印 30"/>
          <p:cNvSpPr/>
          <p:nvPr/>
        </p:nvSpPr>
        <p:spPr>
          <a:xfrm>
            <a:off x="2303528"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3068633" y="3860430"/>
            <a:ext cx="2698787" cy="2456685"/>
            <a:chOff x="3251213" y="3860430"/>
            <a:chExt cx="2698787" cy="2456685"/>
          </a:xfrm>
        </p:grpSpPr>
        <p:pic>
          <p:nvPicPr>
            <p:cNvPr id="57" name="図 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3466921" y="4642885"/>
              <a:ext cx="2281988" cy="1523973"/>
            </a:xfrm>
            <a:prstGeom prst="rect">
              <a:avLst/>
            </a:prstGeom>
            <a:scene3d>
              <a:camera prst="isometricOffAxis2Right"/>
              <a:lightRig rig="threePt" dir="t"/>
            </a:scene3d>
          </p:spPr>
        </p:pic>
        <mc:AlternateContent xmlns:mc="http://schemas.openxmlformats.org/markup-compatibility/2006" xmlns:a14="http://schemas.microsoft.com/office/drawing/2010/main">
          <mc:Choice Requires="a14">
            <p:sp>
              <p:nvSpPr>
                <p:cNvPr id="22" name="正方形/長方形 21"/>
                <p:cNvSpPr/>
                <p:nvPr/>
              </p:nvSpPr>
              <p:spPr>
                <a:xfrm>
                  <a:off x="4950239" y="4145008"/>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950239" y="4145008"/>
                  <a:ext cx="999761" cy="582147"/>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4" name="直線矢印コネクタ 23"/>
            <p:cNvCxnSpPr/>
            <p:nvPr/>
          </p:nvCxnSpPr>
          <p:spPr>
            <a:xfrm>
              <a:off x="347361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63065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23487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234874" y="5904720"/>
                  <a:ext cx="316547" cy="353839"/>
                </a:xfrm>
                <a:prstGeom prst="rect">
                  <a:avLst/>
                </a:prstGeom>
                <a:blipFill rotWithShape="0">
                  <a:blip r:embed="rId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25121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251213" y="3860430"/>
                  <a:ext cx="47295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29" name="円/楕円 28"/>
            <p:cNvSpPr/>
            <p:nvPr/>
          </p:nvSpPr>
          <p:spPr>
            <a:xfrm>
              <a:off x="5541642"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823849" y="6067346"/>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64" name="円弧 63"/>
            <p:cNvSpPr/>
            <p:nvPr/>
          </p:nvSpPr>
          <p:spPr>
            <a:xfrm rot="20682553">
              <a:off x="3389954" y="5507808"/>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3619919" y="5220806"/>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19919" y="5220806"/>
                  <a:ext cx="394147" cy="400110"/>
                </a:xfrm>
                <a:prstGeom prst="rect">
                  <a:avLst/>
                </a:prstGeom>
                <a:blipFill rotWithShape="0">
                  <a:blip r:embed="rId8"/>
                  <a:stretch>
                    <a:fillRect/>
                  </a:stretch>
                </a:blipFill>
              </p:spPr>
              <p:txBody>
                <a:bodyPr/>
                <a:lstStyle/>
                <a:p>
                  <a:r>
                    <a:rPr lang="ja-JP" altLang="en-US">
                      <a:noFill/>
                    </a:rPr>
                    <a:t> </a:t>
                  </a:r>
                </a:p>
              </p:txBody>
            </p:sp>
          </mc:Fallback>
        </mc:AlternateContent>
      </p:grpSp>
      <p:grpSp>
        <p:nvGrpSpPr>
          <p:cNvPr id="12" name="グループ化 11"/>
          <p:cNvGrpSpPr/>
          <p:nvPr/>
        </p:nvGrpSpPr>
        <p:grpSpPr>
          <a:xfrm>
            <a:off x="358502" y="3860430"/>
            <a:ext cx="1984800" cy="2456685"/>
            <a:chOff x="358502" y="3860430"/>
            <a:chExt cx="1984800" cy="2456685"/>
          </a:xfrm>
        </p:grpSpPr>
        <p:cxnSp>
          <p:nvCxnSpPr>
            <p:cNvPr id="15" name="直線矢印コネクタ 14"/>
            <p:cNvCxnSpPr/>
            <p:nvPr/>
          </p:nvCxnSpPr>
          <p:spPr>
            <a:xfrm>
              <a:off x="53398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5926070"/>
                  <a:ext cx="316547" cy="353839"/>
                </a:xfrm>
                <a:prstGeom prst="rect">
                  <a:avLst/>
                </a:prstGeom>
                <a:blipFill rotWithShape="0">
                  <a:blip r:embed="rId9"/>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3860430"/>
                  <a:ext cx="472950" cy="523220"/>
                </a:xfrm>
                <a:prstGeom prst="rect">
                  <a:avLst/>
                </a:prstGeom>
                <a:blipFill rotWithShape="0">
                  <a:blip r:embed="rId10"/>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2234" y="4791457"/>
              <a:ext cx="1207111" cy="1207111"/>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170678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706782" y="4146079"/>
                  <a:ext cx="636520" cy="603499"/>
                </a:xfrm>
                <a:prstGeom prst="rect">
                  <a:avLst/>
                </a:prstGeom>
                <a:blipFill rotWithShape="0">
                  <a:blip r:embed="rId11"/>
                  <a:stretch>
                    <a:fillRect/>
                  </a:stretch>
                </a:blipFill>
              </p:spPr>
              <p:txBody>
                <a:bodyPr/>
                <a:lstStyle/>
                <a:p>
                  <a:r>
                    <a:rPr lang="ja-JP" altLang="en-US">
                      <a:noFill/>
                    </a:rPr>
                    <a:t> </a:t>
                  </a:r>
                </a:p>
              </p:txBody>
            </p:sp>
          </mc:Fallback>
        </mc:AlternateContent>
        <p:sp>
          <p:nvSpPr>
            <p:cNvPr id="23" name="正方形/長方形 22"/>
            <p:cNvSpPr/>
            <p:nvPr/>
          </p:nvSpPr>
          <p:spPr>
            <a:xfrm>
              <a:off x="1002889" y="6067346"/>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59" name="円/楕円 58"/>
            <p:cNvSpPr/>
            <p:nvPr/>
          </p:nvSpPr>
          <p:spPr>
            <a:xfrm>
              <a:off x="191539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p:nvGrpSpPr>
        <p:grpSpPr>
          <a:xfrm>
            <a:off x="6992195" y="3826384"/>
            <a:ext cx="5199805" cy="2490731"/>
            <a:chOff x="6992195" y="3826384"/>
            <a:chExt cx="5199805" cy="2490731"/>
          </a:xfrm>
        </p:grpSpPr>
        <p:sp>
          <p:nvSpPr>
            <p:cNvPr id="77" name="右矢印 76"/>
            <p:cNvSpPr/>
            <p:nvPr/>
          </p:nvSpPr>
          <p:spPr>
            <a:xfrm>
              <a:off x="8899267"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p:cNvGrpSpPr/>
            <p:nvPr/>
          </p:nvGrpSpPr>
          <p:grpSpPr>
            <a:xfrm>
              <a:off x="9215790" y="3826384"/>
              <a:ext cx="2976210" cy="2490731"/>
              <a:chOff x="9215790" y="3826384"/>
              <a:chExt cx="2976210" cy="2490731"/>
            </a:xfrm>
          </p:grpSpPr>
          <p:pic>
            <p:nvPicPr>
              <p:cNvPr id="58" name="図 5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5790" y="4408531"/>
                <a:ext cx="2724151" cy="1278556"/>
              </a:xfrm>
              <a:prstGeom prst="rect">
                <a:avLst/>
              </a:prstGeom>
              <a:scene3d>
                <a:camera prst="isometricOffAxis2Right"/>
                <a:lightRig rig="threePt" dir="t"/>
              </a:scene3d>
            </p:spPr>
          </p:pic>
          <p:grpSp>
            <p:nvGrpSpPr>
              <p:cNvPr id="28" name="グループ化 27"/>
              <p:cNvGrpSpPr/>
              <p:nvPr/>
            </p:nvGrpSpPr>
            <p:grpSpPr>
              <a:xfrm>
                <a:off x="9576763" y="3826384"/>
                <a:ext cx="2615237" cy="2490731"/>
                <a:chOff x="9576763" y="3826384"/>
                <a:chExt cx="2615237" cy="2490731"/>
              </a:xfrm>
            </p:grpSpPr>
            <mc:AlternateContent xmlns:mc="http://schemas.openxmlformats.org/markup-compatibility/2006" xmlns:a14="http://schemas.microsoft.com/office/drawing/2010/main">
              <mc:Choice Requires="a14">
                <p:sp>
                  <p:nvSpPr>
                    <p:cNvPr id="69" name="正方形/長方形 68"/>
                    <p:cNvSpPr/>
                    <p:nvPr/>
                  </p:nvSpPr>
                  <p:spPr>
                    <a:xfrm>
                      <a:off x="11209230" y="3826384"/>
                      <a:ext cx="982770"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e>
                                  </m:mr>
                                  <m:mr>
                                    <m:e>
                                      <m:r>
                                        <a:rPr lang="en-US" altLang="ja-JP" b="0" i="1" smtClean="0">
                                          <a:solidFill>
                                            <a:schemeClr val="tx1"/>
                                          </a:solidFill>
                                          <a:latin typeface="Cambria Math" panose="02040503050406030204" pitchFamily="18" charset="0"/>
                                        </a:rPr>
                                        <m:t>1+</m:t>
                                      </m:r>
                                      <m:r>
                                        <a:rPr lang="en-US" altLang="ja-JP" b="0" i="1" smtClean="0">
                                          <a:solidFill>
                                            <a:schemeClr val="tx1"/>
                                          </a:solidFill>
                                          <a:latin typeface="Cambria Math" panose="02040503050406030204" pitchFamily="18" charset="0"/>
                                        </a:rPr>
                                        <m:t>𝑐</m:t>
                                      </m:r>
                                    </m:e>
                                  </m:mr>
                                </m:m>
                              </m:e>
                            </m:d>
                          </m:oMath>
                        </m:oMathPara>
                      </a14:m>
                      <a:endParaRPr lang="ja-JP" altLang="en-US" dirty="0">
                        <a:solidFill>
                          <a:schemeClr val="tx1"/>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11209230" y="3826384"/>
                      <a:ext cx="982770" cy="582147"/>
                    </a:xfrm>
                    <a:prstGeom prst="rect">
                      <a:avLst/>
                    </a:prstGeom>
                    <a:blipFill rotWithShape="0">
                      <a:blip r:embed="rId12"/>
                      <a:stretch>
                        <a:fillRect/>
                      </a:stretch>
                    </a:blipFill>
                  </p:spPr>
                  <p:txBody>
                    <a:bodyPr/>
                    <a:lstStyle/>
                    <a:p>
                      <a:r>
                        <a:rPr lang="ja-JP" altLang="en-US">
                          <a:noFill/>
                        </a:rPr>
                        <a:t> </a:t>
                      </a:r>
                    </a:p>
                  </p:txBody>
                </p:sp>
              </mc:Fallback>
            </mc:AlternateContent>
            <p:cxnSp>
              <p:nvCxnSpPr>
                <p:cNvPr id="71" name="直線矢印コネクタ 70"/>
                <p:cNvCxnSpPr/>
                <p:nvPr/>
              </p:nvCxnSpPr>
              <p:spPr>
                <a:xfrm>
                  <a:off x="979916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995620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1156042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11560424" y="5904720"/>
                      <a:ext cx="316547" cy="353839"/>
                    </a:xfrm>
                    <a:prstGeom prst="rect">
                      <a:avLst/>
                    </a:prstGeom>
                    <a:blipFill rotWithShape="0">
                      <a:blip r:embed="rId13"/>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957676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9576763" y="3860430"/>
                      <a:ext cx="472950" cy="523220"/>
                    </a:xfrm>
                    <a:prstGeom prst="rect">
                      <a:avLst/>
                    </a:prstGeom>
                    <a:blipFill rotWithShape="0">
                      <a:blip r:embed="rId14"/>
                      <a:stretch>
                        <a:fillRect/>
                      </a:stretch>
                    </a:blipFill>
                  </p:spPr>
                  <p:txBody>
                    <a:bodyPr/>
                    <a:lstStyle/>
                    <a:p>
                      <a:r>
                        <a:rPr lang="ja-JP" altLang="en-US">
                          <a:noFill/>
                        </a:rPr>
                        <a:t> </a:t>
                      </a:r>
                    </a:p>
                  </p:txBody>
                </p:sp>
              </mc:Fallback>
            </mc:AlternateContent>
            <p:sp>
              <p:nvSpPr>
                <p:cNvPr id="75" name="円/楕円 74"/>
                <p:cNvSpPr/>
                <p:nvPr/>
              </p:nvSpPr>
              <p:spPr>
                <a:xfrm>
                  <a:off x="11126359" y="4039169"/>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10149399" y="6067346"/>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79" name="円弧 78"/>
                <p:cNvSpPr/>
                <p:nvPr/>
              </p:nvSpPr>
              <p:spPr>
                <a:xfrm rot="1934436">
                  <a:off x="9894094" y="5708105"/>
                  <a:ext cx="532698" cy="546494"/>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正方形/長方形 79"/>
                    <p:cNvSpPr/>
                    <p:nvPr/>
                  </p:nvSpPr>
                  <p:spPr>
                    <a:xfrm>
                      <a:off x="10334422" y="5678379"/>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10334422" y="5678379"/>
                      <a:ext cx="394147" cy="400110"/>
                    </a:xfrm>
                    <a:prstGeom prst="rect">
                      <a:avLst/>
                    </a:prstGeom>
                    <a:blipFill rotWithShape="0">
                      <a:blip r:embed="rId15"/>
                      <a:stretch>
                        <a:fillRect/>
                      </a:stretch>
                    </a:blipFill>
                  </p:spPr>
                  <p:txBody>
                    <a:bodyPr/>
                    <a:lstStyle/>
                    <a:p>
                      <a:r>
                        <a:rPr lang="ja-JP" altLang="en-US">
                          <a:noFill/>
                        </a:rPr>
                        <a:t> </a:t>
                      </a:r>
                    </a:p>
                  </p:txBody>
                </p:sp>
              </mc:Fallback>
            </mc:AlternateContent>
          </p:grpSp>
        </p:grpSp>
        <p:grpSp>
          <p:nvGrpSpPr>
            <p:cNvPr id="14" name="グループ化 13"/>
            <p:cNvGrpSpPr/>
            <p:nvPr/>
          </p:nvGrpSpPr>
          <p:grpSpPr>
            <a:xfrm>
              <a:off x="6992195" y="3860430"/>
              <a:ext cx="1984800" cy="2456685"/>
              <a:chOff x="6684052" y="3860430"/>
              <a:chExt cx="1984800" cy="2456685"/>
            </a:xfrm>
          </p:grpSpPr>
          <p:cxnSp>
            <p:nvCxnSpPr>
              <p:cNvPr id="60" name="直線矢印コネクタ 59"/>
              <p:cNvCxnSpPr/>
              <p:nvPr/>
            </p:nvCxnSpPr>
            <p:spPr>
              <a:xfrm>
                <a:off x="685953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04813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正方形/長方形 62"/>
                  <p:cNvSpPr/>
                  <p:nvPr/>
                </p:nvSpPr>
                <p:spPr>
                  <a:xfrm>
                    <a:off x="829451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8294516" y="5926070"/>
                    <a:ext cx="316547" cy="353839"/>
                  </a:xfrm>
                  <a:prstGeom prst="rect">
                    <a:avLst/>
                  </a:prstGeom>
                  <a:blipFill rotWithShape="0">
                    <a:blip r:embed="rId16"/>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668405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6684052" y="3860430"/>
                    <a:ext cx="472950" cy="523220"/>
                  </a:xfrm>
                  <a:prstGeom prst="rect">
                    <a:avLst/>
                  </a:prstGeom>
                  <a:blipFill rotWithShape="0">
                    <a:blip r:embed="rId17"/>
                    <a:stretch>
                      <a:fillRect/>
                    </a:stretch>
                  </a:blipFill>
                </p:spPr>
                <p:txBody>
                  <a:bodyPr/>
                  <a:lstStyle/>
                  <a:p>
                    <a:r>
                      <a:rPr lang="ja-JP" altLang="en-US">
                        <a:noFill/>
                      </a:rPr>
                      <a:t> </a:t>
                    </a:r>
                  </a:p>
                </p:txBody>
              </p:sp>
            </mc:Fallback>
          </mc:AlternateContent>
          <p:pic>
            <p:nvPicPr>
              <p:cNvPr id="66" name="図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7784" y="4791457"/>
                <a:ext cx="1207111" cy="1207111"/>
              </a:xfrm>
              <a:prstGeom prst="rect">
                <a:avLst/>
              </a:prstGeom>
            </p:spPr>
          </p:pic>
          <mc:AlternateContent xmlns:mc="http://schemas.openxmlformats.org/markup-compatibility/2006" xmlns:a14="http://schemas.microsoft.com/office/drawing/2010/main">
            <mc:Choice Requires="a14">
              <p:sp>
                <p:nvSpPr>
                  <p:cNvPr id="68" name="正方形/長方形 67"/>
                  <p:cNvSpPr/>
                  <p:nvPr/>
                </p:nvSpPr>
                <p:spPr>
                  <a:xfrm>
                    <a:off x="803233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8032332" y="4146079"/>
                    <a:ext cx="636520" cy="603499"/>
                  </a:xfrm>
                  <a:prstGeom prst="rect">
                    <a:avLst/>
                  </a:prstGeom>
                  <a:blipFill rotWithShape="0">
                    <a:blip r:embed="rId18"/>
                    <a:stretch>
                      <a:fillRect/>
                    </a:stretch>
                  </a:blipFill>
                </p:spPr>
                <p:txBody>
                  <a:bodyPr/>
                  <a:lstStyle/>
                  <a:p>
                    <a:r>
                      <a:rPr lang="ja-JP" altLang="en-US">
                        <a:noFill/>
                      </a:rPr>
                      <a:t> </a:t>
                    </a:r>
                  </a:p>
                </p:txBody>
              </p:sp>
            </mc:Fallback>
          </mc:AlternateContent>
          <p:sp>
            <p:nvSpPr>
              <p:cNvPr id="70" name="正方形/長方形 69"/>
              <p:cNvSpPr/>
              <p:nvPr/>
            </p:nvSpPr>
            <p:spPr>
              <a:xfrm>
                <a:off x="7328439" y="6067346"/>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81" name="円/楕円 80"/>
              <p:cNvSpPr/>
              <p:nvPr/>
            </p:nvSpPr>
            <p:spPr>
              <a:xfrm>
                <a:off x="824094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83" name="正方形/長方形 82"/>
              <p:cNvSpPr/>
              <p:nvPr/>
            </p:nvSpPr>
            <p:spPr>
              <a:xfrm>
                <a:off x="7794570"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smtClean="0"/>
              </a:p>
            </p:txBody>
          </p:sp>
        </mc:Choice>
        <mc:Fallback xmlns="">
          <p:sp>
            <p:nvSpPr>
              <p:cNvPr id="83" name="正方形/長方形 82"/>
              <p:cNvSpPr>
                <a:spLocks noRot="1" noChangeAspect="1" noMove="1" noResize="1" noEditPoints="1" noAdjustHandles="1" noChangeArrowheads="1" noChangeShapeType="1" noTextEdit="1"/>
              </p:cNvSpPr>
              <p:nvPr/>
            </p:nvSpPr>
            <p:spPr>
              <a:xfrm>
                <a:off x="7794570" y="2039516"/>
                <a:ext cx="2697212" cy="799386"/>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8102603" y="2876348"/>
                <a:ext cx="208114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𝑐</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8102603" y="2876348"/>
                <a:ext cx="2081147" cy="400110"/>
              </a:xfrm>
              <a:prstGeom prst="rect">
                <a:avLst/>
              </a:prstGeom>
              <a:blipFill rotWithShape="0">
                <a:blip r:embed="rId20"/>
                <a:stretch>
                  <a:fillRect l="-2924"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1518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0111340" cy="943786"/>
          </a:xfrm>
        </p:spPr>
        <p:txBody>
          <a:bodyPr>
            <a:normAutofit/>
          </a:bodyPr>
          <a:lstStyle/>
          <a:p>
            <a:r>
              <a:rPr lang="ja-JP" altLang="en-US" dirty="0" smtClean="0"/>
              <a:t>鏡</a:t>
            </a:r>
            <a:r>
              <a:rPr lang="ja-JP" altLang="en-US" dirty="0"/>
              <a:t>映</a:t>
            </a:r>
            <a:r>
              <a:rPr lang="en-US" altLang="ja-JP" sz="2800" dirty="0" smtClean="0"/>
              <a:t>: </a:t>
            </a:r>
            <a:r>
              <a:rPr lang="ja-JP" altLang="en-US" sz="2800" dirty="0" smtClean="0"/>
              <a:t>直線に対して反転する変換</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15329" y="1327323"/>
                <a:ext cx="1465849" cy="1015919"/>
              </a:xfrm>
              <a:prstGeom prst="rect">
                <a:avLst/>
              </a:prstGeom>
              <a:solidFill>
                <a:schemeClr val="accent6">
                  <a:lumMod val="20000"/>
                  <a:lumOff val="80000"/>
                </a:schemeClr>
              </a:solidFill>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軸</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反転</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oMath>
                  </m:oMathPara>
                </a14:m>
                <a:endPar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329" y="1327323"/>
                <a:ext cx="1465849" cy="1015919"/>
              </a:xfrm>
              <a:prstGeom prst="rect">
                <a:avLst/>
              </a:prstGeom>
              <a:blipFill rotWithShape="0">
                <a:blip r:embed="rId2"/>
                <a:stretch>
                  <a:fillRect t="-4217"/>
                </a:stretch>
              </a:blipFill>
            </p:spPr>
            <p:txBody>
              <a:bodyPr/>
              <a:lstStyle/>
              <a:p>
                <a:r>
                  <a:rPr lang="ja-JP" altLang="en-US">
                    <a:noFill/>
                  </a:rPr>
                  <a:t> </a:t>
                </a:r>
              </a:p>
            </p:txBody>
          </p:sp>
        </mc:Fallback>
      </mc:AlternateContent>
      <p:sp>
        <p:nvSpPr>
          <p:cNvPr id="23" name="正方形/長方形 22"/>
          <p:cNvSpPr/>
          <p:nvPr/>
        </p:nvSpPr>
        <p:spPr>
          <a:xfrm>
            <a:off x="12816386" y="3199158"/>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31" name="右矢印 30"/>
          <p:cNvSpPr/>
          <p:nvPr/>
        </p:nvSpPr>
        <p:spPr>
          <a:xfrm>
            <a:off x="12936958" y="1874630"/>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211535" y="2427925"/>
            <a:ext cx="4330044" cy="4039883"/>
            <a:chOff x="714749" y="1516368"/>
            <a:chExt cx="4330044" cy="4039883"/>
          </a:xfrm>
        </p:grpSpPr>
        <p:grpSp>
          <p:nvGrpSpPr>
            <p:cNvPr id="21" name="グループ化 20"/>
            <p:cNvGrpSpPr/>
            <p:nvPr/>
          </p:nvGrpSpPr>
          <p:grpSpPr>
            <a:xfrm>
              <a:off x="918081" y="1516368"/>
              <a:ext cx="3965069" cy="4039883"/>
              <a:chOff x="1299081" y="1414768"/>
              <a:chExt cx="3965069" cy="4039883"/>
            </a:xfrm>
          </p:grpSpPr>
          <p:cxnSp>
            <p:nvCxnSpPr>
              <p:cNvPr id="15" name="直線矢印コネクタ 14"/>
              <p:cNvCxnSpPr/>
              <p:nvPr/>
            </p:nvCxnSpPr>
            <p:spPr>
              <a:xfrm>
                <a:off x="1299081" y="3701166"/>
                <a:ext cx="3965069"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3033980" y="1549400"/>
                <a:ext cx="0" cy="390525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884291" y="3170408"/>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884291" y="3170408"/>
                    <a:ext cx="316547" cy="353839"/>
                  </a:xfrm>
                  <a:prstGeom prst="rect">
                    <a:avLst/>
                  </a:prstGeom>
                  <a:blipFill rotWithShape="0">
                    <a:blip r:embed="rId3"/>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005948" y="141476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005948" y="1414768"/>
                    <a:ext cx="472950" cy="523220"/>
                  </a:xfrm>
                  <a:prstGeom prst="rect">
                    <a:avLst/>
                  </a:prstGeom>
                  <a:blipFill rotWithShape="0">
                    <a:blip r:embed="rId4"/>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62" name="図 6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67" name="図 6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mc:AlternateContent xmlns:mc="http://schemas.openxmlformats.org/markup-compatibility/2006" xmlns:a14="http://schemas.microsoft.com/office/drawing/2010/main">
          <mc:Choice Requires="a14">
            <p:sp>
              <p:nvSpPr>
                <p:cNvPr id="20" name="正方形/長方形 19"/>
                <p:cNvSpPr/>
                <p:nvPr/>
              </p:nvSpPr>
              <p:spPr>
                <a:xfrm>
                  <a:off x="3970774" y="159130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970774" y="1591309"/>
                  <a:ext cx="636520"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59" name="円/楕円 58"/>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6" name="正方形/長方形 85"/>
                <p:cNvSpPr/>
                <p:nvPr/>
              </p:nvSpPr>
              <p:spPr>
                <a:xfrm>
                  <a:off x="4215912" y="4952752"/>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6" name="正方形/長方形 85"/>
                <p:cNvSpPr>
                  <a:spLocks noRot="1" noChangeAspect="1" noMove="1" noResize="1" noEditPoints="1" noAdjustHandles="1" noChangeArrowheads="1" noChangeShapeType="1" noTextEdit="1"/>
                </p:cNvSpPr>
                <p:nvPr/>
              </p:nvSpPr>
              <p:spPr>
                <a:xfrm>
                  <a:off x="4215912" y="4952752"/>
                  <a:ext cx="828881" cy="603499"/>
                </a:xfrm>
                <a:prstGeom prst="rect">
                  <a:avLst/>
                </a:prstGeom>
                <a:blipFill rotWithShape="0">
                  <a:blip r:embed="rId7"/>
                  <a:stretch>
                    <a:fillRect/>
                  </a:stretch>
                </a:blipFill>
              </p:spPr>
              <p:txBody>
                <a:bodyPr/>
                <a:lstStyle/>
                <a:p>
                  <a:r>
                    <a:rPr lang="ja-JP" altLang="en-US">
                      <a:noFill/>
                    </a:rPr>
                    <a:t> </a:t>
                  </a:r>
                </a:p>
              </p:txBody>
            </p:sp>
          </mc:Fallback>
        </mc:AlternateContent>
        <p:sp>
          <p:nvSpPr>
            <p:cNvPr id="87" name="円/楕円 86"/>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8" name="正方形/長方形 87"/>
                <p:cNvSpPr/>
                <p:nvPr/>
              </p:nvSpPr>
              <p:spPr>
                <a:xfrm>
                  <a:off x="714749" y="1591309"/>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8" name="正方形/長方形 87"/>
                <p:cNvSpPr>
                  <a:spLocks noRot="1" noChangeAspect="1" noMove="1" noResize="1" noEditPoints="1" noAdjustHandles="1" noChangeArrowheads="1" noChangeShapeType="1" noTextEdit="1"/>
                </p:cNvSpPr>
                <p:nvPr/>
              </p:nvSpPr>
              <p:spPr>
                <a:xfrm>
                  <a:off x="714749" y="1591309"/>
                  <a:ext cx="828881" cy="603499"/>
                </a:xfrm>
                <a:prstGeom prst="rect">
                  <a:avLst/>
                </a:prstGeom>
                <a:blipFill rotWithShape="0">
                  <a:blip r:embed="rId8"/>
                  <a:stretch>
                    <a:fillRect/>
                  </a:stretch>
                </a:blipFill>
              </p:spPr>
              <p:txBody>
                <a:bodyPr/>
                <a:lstStyle/>
                <a:p>
                  <a:r>
                    <a:rPr lang="ja-JP" altLang="en-US">
                      <a:noFill/>
                    </a:rPr>
                    <a:t> </a:t>
                  </a:r>
                </a:p>
              </p:txBody>
            </p:sp>
          </mc:Fallback>
        </mc:AlternateContent>
        <p:sp>
          <p:nvSpPr>
            <p:cNvPr id="89" name="円/楕円 88"/>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0" name="正方形/長方形 89"/>
              <p:cNvSpPr/>
              <p:nvPr/>
            </p:nvSpPr>
            <p:spPr>
              <a:xfrm>
                <a:off x="4588844" y="4158488"/>
                <a:ext cx="1465849" cy="1015919"/>
              </a:xfrm>
              <a:prstGeom prst="rect">
                <a:avLst/>
              </a:prstGeom>
              <a:solidFill>
                <a:schemeClr val="accent6">
                  <a:lumMod val="20000"/>
                  <a:lumOff val="80000"/>
                </a:schemeClr>
              </a:solidFill>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軸反転</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0" smtClean="0">
                                    <a:latin typeface="Cambria Math" panose="02040503050406030204" pitchFamily="18" charset="0"/>
                                  </a:rPr>
                                  <m:t>1</m:t>
                                </m:r>
                              </m:e>
                              <m:e>
                                <m:r>
                                  <a:rPr lang="en-US" altLang="ja-JP" sz="2400" b="0" i="0" smtClean="0">
                                    <a:latin typeface="Cambria Math" panose="02040503050406030204" pitchFamily="18" charset="0"/>
                                  </a:rPr>
                                  <m:t>0</m:t>
                                </m:r>
                              </m:e>
                            </m:mr>
                            <m:mr>
                              <m:e>
                                <m: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
                        </m:e>
                      </m:d>
                    </m:oMath>
                  </m:oMathPara>
                </a14:m>
                <a:endPar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4588844" y="4158488"/>
                <a:ext cx="1465849" cy="1015919"/>
              </a:xfrm>
              <a:prstGeom prst="rect">
                <a:avLst/>
              </a:prstGeom>
              <a:blipFill rotWithShape="0">
                <a:blip r:embed="rId9"/>
                <a:stretch>
                  <a:fillRect t="-3593"/>
                </a:stretch>
              </a:blipFill>
            </p:spPr>
            <p:txBody>
              <a:bodyPr/>
              <a:lstStyle/>
              <a:p>
                <a:r>
                  <a:rPr lang="ja-JP" altLang="en-US">
                    <a:noFill/>
                  </a:rPr>
                  <a:t> </a:t>
                </a:r>
              </a:p>
            </p:txBody>
          </p:sp>
        </mc:Fallback>
      </mc:AlternateContent>
      <p:sp>
        <p:nvSpPr>
          <p:cNvPr id="35" name="円弧 34"/>
          <p:cNvSpPr/>
          <p:nvPr/>
        </p:nvSpPr>
        <p:spPr>
          <a:xfrm>
            <a:off x="1335733" y="2381950"/>
            <a:ext cx="1628063" cy="814905"/>
          </a:xfrm>
          <a:prstGeom prst="arc">
            <a:avLst>
              <a:gd name="adj1" fmla="val 10967141"/>
              <a:gd name="adj2" fmla="val 0"/>
            </a:avLst>
          </a:prstGeom>
          <a:ln w="31750">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円弧 90"/>
          <p:cNvSpPr/>
          <p:nvPr/>
        </p:nvSpPr>
        <p:spPr>
          <a:xfrm rot="5400000">
            <a:off x="3290707" y="4268336"/>
            <a:ext cx="1628063" cy="814905"/>
          </a:xfrm>
          <a:prstGeom prst="arc">
            <a:avLst>
              <a:gd name="adj1" fmla="val 10967141"/>
              <a:gd name="adj2" fmla="val 0"/>
            </a:avLst>
          </a:prstGeom>
          <a:ln w="31750">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3" name="グループ化 42"/>
          <p:cNvGrpSpPr/>
          <p:nvPr/>
        </p:nvGrpSpPr>
        <p:grpSpPr>
          <a:xfrm>
            <a:off x="6829031" y="2411772"/>
            <a:ext cx="5138032" cy="3572100"/>
            <a:chOff x="6638519" y="920077"/>
            <a:chExt cx="5138032" cy="3572100"/>
          </a:xfrm>
        </p:grpSpPr>
        <p:cxnSp>
          <p:nvCxnSpPr>
            <p:cNvPr id="93" name="直線矢印コネクタ 92"/>
            <p:cNvCxnSpPr/>
            <p:nvPr/>
          </p:nvCxnSpPr>
          <p:spPr>
            <a:xfrm>
              <a:off x="6859538" y="4073699"/>
              <a:ext cx="164352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7048130" y="2623105"/>
              <a:ext cx="0" cy="169095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正方形/長方形 94"/>
                <p:cNvSpPr/>
                <p:nvPr/>
              </p:nvSpPr>
              <p:spPr>
                <a:xfrm>
                  <a:off x="829451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8294516" y="3981569"/>
                  <a:ext cx="316547" cy="353839"/>
                </a:xfrm>
                <a:prstGeom prst="rect">
                  <a:avLst/>
                </a:prstGeom>
                <a:blipFill rotWithShape="0">
                  <a:blip r:embed="rId10"/>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6638519" y="239746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6638519" y="2397469"/>
                  <a:ext cx="472950" cy="523220"/>
                </a:xfrm>
                <a:prstGeom prst="rect">
                  <a:avLst/>
                </a:prstGeom>
                <a:blipFill rotWithShape="0">
                  <a:blip r:embed="rId11"/>
                  <a:stretch>
                    <a:fillRect/>
                  </a:stretch>
                </a:blipFill>
              </p:spPr>
              <p:txBody>
                <a:bodyPr/>
                <a:lstStyle/>
                <a:p>
                  <a:r>
                    <a:rPr lang="ja-JP" altLang="en-US">
                      <a:noFill/>
                    </a:rPr>
                    <a:t> </a:t>
                  </a:r>
                </a:p>
              </p:txBody>
            </p:sp>
          </mc:Fallback>
        </mc:AlternateContent>
        <p:pic>
          <p:nvPicPr>
            <p:cNvPr id="97" name="図 9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7784" y="2846956"/>
              <a:ext cx="1207111" cy="1207111"/>
            </a:xfrm>
            <a:prstGeom prst="rect">
              <a:avLst/>
            </a:prstGeom>
          </p:spPr>
        </p:pic>
        <p:sp>
          <p:nvSpPr>
            <p:cNvPr id="100" name="正方形/長方形 99"/>
            <p:cNvSpPr/>
            <p:nvPr/>
          </p:nvSpPr>
          <p:spPr>
            <a:xfrm>
              <a:off x="7267598" y="4122845"/>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01" name="直線矢印コネクタ 100"/>
            <p:cNvCxnSpPr/>
            <p:nvPr/>
          </p:nvCxnSpPr>
          <p:spPr>
            <a:xfrm>
              <a:off x="9799169" y="4073699"/>
              <a:ext cx="161600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V="1">
              <a:off x="9956205" y="2623105"/>
              <a:ext cx="0" cy="156347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正方形/長方形 102"/>
                <p:cNvSpPr/>
                <p:nvPr/>
              </p:nvSpPr>
              <p:spPr>
                <a:xfrm>
                  <a:off x="11308474" y="355047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08474" y="3550479"/>
                  <a:ext cx="468077" cy="523220"/>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9512908" y="243026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9512908" y="2430260"/>
                  <a:ext cx="472950" cy="523220"/>
                </a:xfrm>
                <a:prstGeom prst="rect">
                  <a:avLst/>
                </a:prstGeom>
                <a:blipFill rotWithShape="0">
                  <a:blip r:embed="rId13"/>
                  <a:stretch>
                    <a:fillRect/>
                  </a:stretch>
                </a:blipFill>
              </p:spPr>
              <p:txBody>
                <a:bodyPr/>
                <a:lstStyle/>
                <a:p>
                  <a:r>
                    <a:rPr lang="ja-JP" altLang="en-US">
                      <a:noFill/>
                    </a:rPr>
                    <a:t> </a:t>
                  </a:r>
                </a:p>
              </p:txBody>
            </p:sp>
          </mc:Fallback>
        </mc:AlternateContent>
        <p:sp>
          <p:nvSpPr>
            <p:cNvPr id="106" name="正方形/長方形 105"/>
            <p:cNvSpPr/>
            <p:nvPr/>
          </p:nvSpPr>
          <p:spPr>
            <a:xfrm>
              <a:off x="9904661" y="4122845"/>
              <a:ext cx="133882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107" name="右矢印 106"/>
            <p:cNvSpPr/>
            <p:nvPr/>
          </p:nvSpPr>
          <p:spPr>
            <a:xfrm>
              <a:off x="8806640" y="3157817"/>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1" name="正方形/長方形 110"/>
                <p:cNvSpPr/>
                <p:nvPr/>
              </p:nvSpPr>
              <p:spPr>
                <a:xfrm>
                  <a:off x="8100440" y="920077"/>
                  <a:ext cx="2048959" cy="1053237"/>
                </a:xfrm>
                <a:prstGeom prst="rect">
                  <a:avLst/>
                </a:prstGeom>
                <a:solidFill>
                  <a:schemeClr val="accent6">
                    <a:lumMod val="20000"/>
                    <a:lumOff val="80000"/>
                  </a:schemeClr>
                </a:solidFill>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y=x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を軸に反転</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r>
                                <m:e>
                                  <m:r>
                                    <a:rPr lang="en-US" altLang="ja-JP" sz="2400" b="0" i="0" smtClean="0">
                                      <a:latin typeface="Cambria Math" panose="02040503050406030204" pitchFamily="18" charset="0"/>
                                    </a:rPr>
                                    <m:t>1</m:t>
                                  </m:r>
                                </m:e>
                                <m:e>
                                  <m:r>
                                    <a:rPr lang="en-US" altLang="ja-JP" sz="2400" b="0" i="1" smtClean="0">
                                      <a:latin typeface="Cambria Math" panose="02040503050406030204" pitchFamily="18" charset="0"/>
                                    </a:rPr>
                                    <m:t>0</m:t>
                                  </m:r>
                                </m:e>
                              </m:mr>
                            </m:m>
                          </m:e>
                        </m:d>
                      </m:oMath>
                    </m:oMathPara>
                  </a14:m>
                  <a:endPar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1" name="正方形/長方形 110"/>
                <p:cNvSpPr>
                  <a:spLocks noRot="1" noChangeAspect="1" noMove="1" noResize="1" noEditPoints="1" noAdjustHandles="1" noChangeArrowheads="1" noChangeShapeType="1" noTextEdit="1"/>
                </p:cNvSpPr>
                <p:nvPr/>
              </p:nvSpPr>
              <p:spPr>
                <a:xfrm>
                  <a:off x="8100440" y="920077"/>
                  <a:ext cx="2048959" cy="1053237"/>
                </a:xfrm>
                <a:prstGeom prst="rect">
                  <a:avLst/>
                </a:prstGeom>
                <a:blipFill rotWithShape="0">
                  <a:blip r:embed="rId14"/>
                  <a:stretch>
                    <a:fillRect l="-2976" t="-4070" r="-2976"/>
                  </a:stretch>
                </a:blipFill>
              </p:spPr>
              <p:txBody>
                <a:bodyPr/>
                <a:lstStyle/>
                <a:p>
                  <a:r>
                    <a:rPr lang="ja-JP" altLang="en-US">
                      <a:noFill/>
                    </a:rPr>
                    <a:t> </a:t>
                  </a:r>
                </a:p>
              </p:txBody>
            </p:sp>
          </mc:Fallback>
        </mc:AlternateContent>
        <p:pic>
          <p:nvPicPr>
            <p:cNvPr id="112" name="図 11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a:off x="9984572" y="2840729"/>
              <a:ext cx="1209684" cy="1207111"/>
            </a:xfrm>
            <a:prstGeom prst="rect">
              <a:avLst/>
            </a:prstGeom>
          </p:spPr>
        </p:pic>
        <p:cxnSp>
          <p:nvCxnSpPr>
            <p:cNvPr id="113" name="直線矢印コネクタ 112"/>
            <p:cNvCxnSpPr/>
            <p:nvPr/>
          </p:nvCxnSpPr>
          <p:spPr>
            <a:xfrm flipV="1">
              <a:off x="6886639" y="2381951"/>
              <a:ext cx="1856875" cy="186577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rot="18900000">
              <a:off x="7996871" y="2280582"/>
              <a:ext cx="665567"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y=x</a:t>
              </a:r>
              <a:endParaRPr lang="ja-JP" altLang="en-US" sz="2400"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1471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67016" y="166604"/>
            <a:ext cx="69762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練習</a:t>
            </a:r>
            <a:endParaRPr lang="ja-JP" altLang="en-US" sz="2000" dirty="0"/>
          </a:p>
        </p:txBody>
      </p:sp>
      <mc:AlternateContent xmlns:mc="http://schemas.openxmlformats.org/markup-compatibility/2006" xmlns:a14="http://schemas.microsoft.com/office/drawing/2010/main">
        <mc:Choice Requires="a14">
          <p:sp>
            <p:nvSpPr>
              <p:cNvPr id="5" name="正方形/長方形 4"/>
              <p:cNvSpPr/>
              <p:nvPr/>
            </p:nvSpPr>
            <p:spPr>
              <a:xfrm>
                <a:off x="1112473" y="166604"/>
                <a:ext cx="4534062" cy="1077218"/>
              </a:xfrm>
              <a:prstGeom prst="rect">
                <a:avLst/>
              </a:prstGeom>
            </p:spPr>
            <p:txBody>
              <a:bodyPr wrap="none">
                <a:spAutoFit/>
              </a:bodyPr>
              <a:lstStyle/>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r>
                      <a:rPr lang="en-US" altLang="ja-JP" b="0" i="1" smtClean="0">
                        <a:latin typeface="Cambria Math" panose="02040503050406030204" pitchFamily="18" charset="0"/>
                      </a:rPr>
                      <m:t>/4</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軸方向せん断変換</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による下画像の変換結果を図示せよ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による</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112473" y="166604"/>
                <a:ext cx="4534062" cy="1077218"/>
              </a:xfrm>
              <a:prstGeom prst="rect">
                <a:avLst/>
              </a:prstGeom>
              <a:blipFill rotWithShape="0">
                <a:blip r:embed="rId3"/>
                <a:stretch>
                  <a:fillRect l="-1075" t="-1695" b="-8475"/>
                </a:stretch>
              </a:blipFill>
            </p:spPr>
            <p:txBody>
              <a:bodyPr/>
              <a:lstStyle/>
              <a:p>
                <a:r>
                  <a:rPr lang="ja-JP" altLang="en-US">
                    <a:noFill/>
                  </a:rPr>
                  <a:t> </a:t>
                </a:r>
              </a:p>
            </p:txBody>
          </p:sp>
        </mc:Fallback>
      </mc:AlternateContent>
      <p:cxnSp>
        <p:nvCxnSpPr>
          <p:cNvPr id="6" name="直線矢印コネクタ 5"/>
          <p:cNvCxnSpPr/>
          <p:nvPr/>
        </p:nvCxnSpPr>
        <p:spPr>
          <a:xfrm flipH="1" flipV="1">
            <a:off x="5988350" y="687927"/>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1380692" y="255501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796968" y="3781758"/>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354085" y="183473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2971335" y="374101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971335" y="3741016"/>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990007" y="162398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90007" y="1623988"/>
                <a:ext cx="472950" cy="52322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580162" y="223116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2580162" y="2231166"/>
                <a:ext cx="636521"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13" name="円/楕円 12"/>
          <p:cNvSpPr/>
          <p:nvPr/>
        </p:nvSpPr>
        <p:spPr>
          <a:xfrm>
            <a:off x="2566471" y="252898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34394" y="3830904"/>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15" name="二等辺三角形 14"/>
          <p:cNvSpPr/>
          <p:nvPr/>
        </p:nvSpPr>
        <p:spPr>
          <a:xfrm>
            <a:off x="1391166" y="255501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a:off x="709287" y="6421947"/>
            <a:ext cx="387118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355186" y="4474924"/>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4404074" y="630500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404074" y="6305003"/>
                <a:ext cx="316547" cy="353839"/>
              </a:xfrm>
              <a:prstGeom prst="rect">
                <a:avLst/>
              </a:prstGeom>
              <a:blipFill rotWithShape="0">
                <a:blip r:embed="rId7"/>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991108" y="42641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991108" y="4264177"/>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20" name="正方形/長方形 19"/>
          <p:cNvSpPr/>
          <p:nvPr/>
        </p:nvSpPr>
        <p:spPr>
          <a:xfrm>
            <a:off x="1635495" y="6471093"/>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mc:AlternateContent xmlns:mc="http://schemas.openxmlformats.org/markup-compatibility/2006" xmlns:a14="http://schemas.microsoft.com/office/drawing/2010/main">
        <mc:Choice Requires="a14">
          <p:sp>
            <p:nvSpPr>
              <p:cNvPr id="21" name="正方形/長方形 20"/>
              <p:cNvSpPr/>
              <p:nvPr/>
            </p:nvSpPr>
            <p:spPr>
              <a:xfrm>
                <a:off x="3241652" y="2471195"/>
                <a:ext cx="1946943" cy="854273"/>
              </a:xfrm>
              <a:prstGeom prst="rect">
                <a:avLst/>
              </a:prstGeom>
            </p:spPr>
            <p:txBody>
              <a:bodyPr wrap="none">
                <a:spAutoFit/>
              </a:bodyPr>
              <a:lstStyle/>
              <a:p>
                <a:r>
                  <a:rPr lang="en-US" altLang="ja-JP" sz="2800" dirty="0" smtClean="0"/>
                  <a:t>A=</a:t>
                </a:r>
                <a14:m>
                  <m:oMath xmlns:m="http://schemas.openxmlformats.org/officeDocument/2006/math">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a14:m>
                <a:endParaRPr lang="ja-JP" altLang="en-US" sz="28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241652" y="2471195"/>
                <a:ext cx="1946943" cy="854273"/>
              </a:xfrm>
              <a:prstGeom prst="rect">
                <a:avLst/>
              </a:prstGeom>
              <a:blipFill rotWithShape="0">
                <a:blip r:embed="rId9"/>
                <a:stretch>
                  <a:fillRect l="-6583" b="-7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6219865" y="141204"/>
                <a:ext cx="5171609" cy="1077218"/>
              </a:xfrm>
              <a:prstGeom prst="rect">
                <a:avLst/>
              </a:prstGeom>
            </p:spPr>
            <p:txBody>
              <a:bodyPr wrap="none">
                <a:spAutoFit/>
              </a:bodyPr>
              <a:lstStyle/>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の回転変換行列を示せ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 Y</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軸に対して鏡映変換し，さらに</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軸に対して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鏡映変換する変換をひとつの行列で示せ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6219865" y="141204"/>
                <a:ext cx="5171609" cy="1077218"/>
              </a:xfrm>
              <a:prstGeom prst="rect">
                <a:avLst/>
              </a:prstGeom>
              <a:blipFill rotWithShape="0">
                <a:blip r:embed="rId10"/>
                <a:stretch>
                  <a:fillRect l="-942" t="-1695" r="-353" b="-84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54807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33834"/>
            <a:ext cx="11473211" cy="733270"/>
          </a:xfrm>
        </p:spPr>
        <p:txBody>
          <a:bodyPr>
            <a:noAutofit/>
          </a:bodyPr>
          <a:lstStyle/>
          <a:p>
            <a:r>
              <a:rPr kumimoji="1" lang="ja-JP" altLang="en-US" sz="3600" dirty="0" smtClean="0"/>
              <a:t>線形変換 </a:t>
            </a:r>
            <a:r>
              <a:rPr kumimoji="1" lang="en-US" altLang="ja-JP" sz="3600" dirty="0" smtClean="0"/>
              <a:t>: </a:t>
            </a:r>
            <a:r>
              <a:rPr lang="ja-JP" altLang="en-US" sz="3600" dirty="0" smtClean="0"/>
              <a:t>合成</a:t>
            </a:r>
            <a:endParaRPr kumimoji="1" lang="ja-JP" altLang="en-US" sz="3600" dirty="0"/>
          </a:p>
        </p:txBody>
      </p:sp>
      <p:sp>
        <p:nvSpPr>
          <p:cNvPr id="3" name="コンテンツ プレースホルダー 2"/>
          <p:cNvSpPr>
            <a:spLocks noGrp="1"/>
          </p:cNvSpPr>
          <p:nvPr>
            <p:ph idx="1"/>
          </p:nvPr>
        </p:nvSpPr>
        <p:spPr>
          <a:xfrm>
            <a:off x="718790" y="1061796"/>
            <a:ext cx="9090838" cy="1692788"/>
          </a:xfrm>
        </p:spPr>
        <p:txBody>
          <a:bodyPr>
            <a:normAutofit/>
          </a:bodyPr>
          <a:lstStyle/>
          <a:p>
            <a:pPr marL="0" indent="0">
              <a:lnSpc>
                <a:spcPct val="100000"/>
              </a:lnSpc>
              <a:spcBef>
                <a:spcPts val="600"/>
              </a:spcBef>
              <a:buNone/>
            </a:pPr>
            <a:r>
              <a:rPr lang="ja-JP" altLang="en-US" sz="2400" dirty="0" smtClean="0"/>
              <a:t>２つ以上の変換を続けて行う状況を考える</a:t>
            </a:r>
            <a:endParaRPr lang="en-US" altLang="ja-JP" sz="2400" dirty="0"/>
          </a:p>
          <a:p>
            <a:pPr>
              <a:lnSpc>
                <a:spcPct val="100000"/>
              </a:lnSpc>
              <a:spcBef>
                <a:spcPts val="600"/>
              </a:spcBef>
            </a:pPr>
            <a:r>
              <a:rPr lang="ja-JP" altLang="en-US" sz="2000" dirty="0" smtClean="0"/>
              <a:t>例</a:t>
            </a:r>
            <a:r>
              <a:rPr lang="en-US" altLang="ja-JP" sz="2000" dirty="0" smtClean="0"/>
              <a:t>1) </a:t>
            </a:r>
            <a:r>
              <a:rPr lang="en-US" altLang="ja-JP" sz="2000" i="1" dirty="0" smtClean="0"/>
              <a:t>θ</a:t>
            </a:r>
            <a:r>
              <a:rPr lang="ja-JP" altLang="en-US" sz="2000" dirty="0" smtClean="0"/>
              <a:t>回転し</a:t>
            </a:r>
            <a:r>
              <a:rPr lang="en-US" altLang="ja-JP" sz="2000" dirty="0" smtClean="0"/>
              <a:t>, </a:t>
            </a:r>
            <a:r>
              <a:rPr lang="ja-JP" altLang="en-US" sz="2000" dirty="0" smtClean="0"/>
              <a:t>さらに</a:t>
            </a:r>
            <a:r>
              <a:rPr lang="en-US" altLang="ja-JP" sz="2000" dirty="0" smtClean="0"/>
              <a:t>x</a:t>
            </a:r>
            <a:r>
              <a:rPr lang="ja-JP" altLang="en-US" sz="2000" dirty="0" smtClean="0"/>
              <a:t>軸方向に </a:t>
            </a:r>
            <a:r>
              <a:rPr lang="en-US" altLang="ja-JP" sz="2000" i="1" dirty="0" smtClean="0">
                <a:latin typeface="Times New Roman" panose="02020603050405020304" pitchFamily="18" charset="0"/>
                <a:cs typeface="Times New Roman" panose="02020603050405020304" pitchFamily="18" charset="0"/>
              </a:rPr>
              <a:t>a </a:t>
            </a:r>
            <a:r>
              <a:rPr lang="ja-JP" altLang="en-US" sz="2000" dirty="0" smtClean="0"/>
              <a:t>倍に拡大</a:t>
            </a:r>
            <a:endParaRPr lang="en-US" altLang="ja-JP" sz="2000" dirty="0" smtClean="0"/>
          </a:p>
          <a:p>
            <a:pPr>
              <a:lnSpc>
                <a:spcPct val="100000"/>
              </a:lnSpc>
              <a:spcBef>
                <a:spcPts val="600"/>
              </a:spcBef>
            </a:pPr>
            <a:r>
              <a:rPr kumimoji="1" lang="ja-JP" altLang="en-US" sz="2000" dirty="0" smtClean="0"/>
              <a:t>例</a:t>
            </a:r>
            <a:r>
              <a:rPr kumimoji="1" lang="en-US" altLang="ja-JP" sz="2000" dirty="0" smtClean="0"/>
              <a:t>2) x</a:t>
            </a:r>
            <a:r>
              <a:rPr kumimoji="1" lang="ja-JP" altLang="en-US" sz="2000" dirty="0" smtClean="0"/>
              <a:t>軸方向に</a:t>
            </a:r>
            <a:r>
              <a:rPr kumimoji="1" lang="en-US" altLang="ja-JP" sz="2000" dirty="0" smtClean="0"/>
              <a:t>45</a:t>
            </a:r>
            <a:r>
              <a:rPr kumimoji="1" lang="ja-JP" altLang="en-US" sz="2000" dirty="0" smtClean="0"/>
              <a:t>度せん断し，さらに</a:t>
            </a:r>
            <a:r>
              <a:rPr kumimoji="1" lang="en-US" altLang="ja-JP" sz="2000" dirty="0" smtClean="0"/>
              <a:t>45</a:t>
            </a:r>
            <a:r>
              <a:rPr kumimoji="1" lang="ja-JP" altLang="en-US" sz="2000" dirty="0" smtClean="0"/>
              <a:t>度回転</a:t>
            </a:r>
            <a:endParaRPr kumimoji="1" lang="en-US" altLang="ja-JP" sz="2000" dirty="0" smtClean="0"/>
          </a:p>
          <a:p>
            <a:pPr marL="457200" lvl="1" indent="0">
              <a:lnSpc>
                <a:spcPct val="100000"/>
              </a:lnSpc>
              <a:spcBef>
                <a:spcPts val="600"/>
              </a:spcBef>
              <a:buNone/>
            </a:pPr>
            <a:r>
              <a:rPr kumimoji="1" lang="en-US" altLang="ja-JP" sz="2000" dirty="0" smtClean="0">
                <a:sym typeface="Wingdings" panose="05000000000000000000" pitchFamily="2" charset="2"/>
              </a:rPr>
              <a:t> </a:t>
            </a:r>
            <a:r>
              <a:rPr lang="ja-JP" altLang="en-US" b="1" dirty="0" smtClean="0">
                <a:sym typeface="Wingdings" panose="05000000000000000000" pitchFamily="2" charset="2"/>
              </a:rPr>
              <a:t>複数の連続した変換はひとつの線形変換で表現できる</a:t>
            </a:r>
            <a:endParaRPr kumimoji="1" lang="ja-JP" altLang="en-US" b="1" dirty="0"/>
          </a:p>
        </p:txBody>
      </p:sp>
      <p:grpSp>
        <p:nvGrpSpPr>
          <p:cNvPr id="41" name="グループ化 40"/>
          <p:cNvGrpSpPr/>
          <p:nvPr/>
        </p:nvGrpSpPr>
        <p:grpSpPr>
          <a:xfrm>
            <a:off x="639424" y="2900425"/>
            <a:ext cx="10088088" cy="2456685"/>
            <a:chOff x="93620" y="4218862"/>
            <a:chExt cx="10088088" cy="2456685"/>
          </a:xfrm>
        </p:grpSpPr>
        <p:pic>
          <p:nvPicPr>
            <p:cNvPr id="4" name="図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834606" y="4948605"/>
              <a:ext cx="1207111" cy="1207111"/>
            </a:xfrm>
            <a:prstGeom prst="rect">
              <a:avLst/>
            </a:prstGeom>
          </p:spPr>
        </p:pic>
        <p:cxnSp>
          <p:nvCxnSpPr>
            <p:cNvPr id="5" name="直線矢印コネクタ 4"/>
            <p:cNvCxnSpPr/>
            <p:nvPr/>
          </p:nvCxnSpPr>
          <p:spPr>
            <a:xfrm>
              <a:off x="310850" y="6376632"/>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457698"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a:off x="1704084"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1704084" y="6284502"/>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3620"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93620" y="4218862"/>
                  <a:ext cx="472950" cy="523220"/>
                </a:xfrm>
                <a:prstGeom prst="rect">
                  <a:avLst/>
                </a:prstGeom>
                <a:blipFill rotWithShape="0">
                  <a:blip r:embed="rId5"/>
                  <a:stretch>
                    <a:fillRect/>
                  </a:stretch>
                </a:blipFill>
              </p:spPr>
              <p:txBody>
                <a:bodyPr/>
                <a:lstStyle/>
                <a:p>
                  <a:r>
                    <a:rPr lang="ja-JP" altLang="en-US">
                      <a:noFill/>
                    </a:rPr>
                    <a:t> </a:t>
                  </a:r>
                </a:p>
              </p:txBody>
            </p:sp>
          </mc:Fallback>
        </mc:AlternateContent>
        <p:pic>
          <p:nvPicPr>
            <p:cNvPr id="9" name="図 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7352" y="5149889"/>
              <a:ext cx="1207111" cy="1207111"/>
            </a:xfrm>
            <a:prstGeom prst="rect">
              <a:avLst/>
            </a:prstGeom>
          </p:spPr>
        </p:pic>
        <mc:AlternateContent xmlns:mc="http://schemas.openxmlformats.org/markup-compatibility/2006" xmlns:a14="http://schemas.microsoft.com/office/drawing/2010/main">
          <mc:Choice Requires="a14">
            <p:sp>
              <p:nvSpPr>
                <p:cNvPr id="10" name="正方形/長方形 9"/>
                <p:cNvSpPr/>
                <p:nvPr/>
              </p:nvSpPr>
              <p:spPr>
                <a:xfrm>
                  <a:off x="1663472" y="4875857"/>
                  <a:ext cx="3802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solidFill>
                              <a:schemeClr val="tx1"/>
                            </a:solidFill>
                            <a:latin typeface="Cambria Math" panose="02040503050406030204" pitchFamily="18" charset="0"/>
                          </a:rPr>
                          <m:t>𝐱</m:t>
                        </m:r>
                      </m:oMath>
                    </m:oMathPara>
                  </a14:m>
                  <a:endParaRPr lang="ja-JP" altLang="en-US" sz="2000" b="1" dirty="0">
                    <a:solidFill>
                      <a:schemeClr val="tx1"/>
                    </a:solidFill>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1663472" y="4875857"/>
                  <a:ext cx="380232" cy="400110"/>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円/楕円 10"/>
            <p:cNvSpPr/>
            <p:nvPr/>
          </p:nvSpPr>
          <p:spPr>
            <a:xfrm>
              <a:off x="1670084" y="512385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38007" y="6425778"/>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4" name="直線矢印コネクタ 13"/>
            <p:cNvCxnSpPr/>
            <p:nvPr/>
          </p:nvCxnSpPr>
          <p:spPr>
            <a:xfrm>
              <a:off x="3613689"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4212871"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p:cNvSpPr/>
                <p:nvPr/>
              </p:nvSpPr>
              <p:spPr>
                <a:xfrm>
                  <a:off x="5575141"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5575141" y="6284502"/>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3833429"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833429" y="4218862"/>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18" name="円/楕円 17"/>
            <p:cNvSpPr/>
            <p:nvPr/>
          </p:nvSpPr>
          <p:spPr>
            <a:xfrm>
              <a:off x="4625409"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1862357" y="5217084"/>
              <a:ext cx="1625982"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398559" y="6110075"/>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92591" y="6032812"/>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692591" y="6032812"/>
                  <a:ext cx="374140" cy="36933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859159" y="4402726"/>
                  <a:ext cx="1496435" cy="78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𝐀</m:t>
                        </m:r>
                      </m:oMath>
                    </m:oMathPara>
                  </a14:m>
                  <a:endParaRPr lang="en-US" altLang="ja-JP" sz="1400" b="1"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e>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m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mr>
                            </m:m>
                          </m:e>
                        </m:d>
                      </m:oMath>
                    </m:oMathPara>
                  </a14:m>
                  <a:endParaRPr lang="ja-JP" altLang="en-US" sz="1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859159" y="4402726"/>
                  <a:ext cx="1496435" cy="78111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4470967" y="4414395"/>
                  <a:ext cx="513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4470967" y="4414395"/>
                  <a:ext cx="513282" cy="369332"/>
                </a:xfrm>
                <a:prstGeom prst="rect">
                  <a:avLst/>
                </a:prstGeom>
                <a:blipFill rotWithShape="0">
                  <a:blip r:embed="rId11"/>
                  <a:stretch>
                    <a:fillRect/>
                  </a:stretch>
                </a:blipFill>
              </p:spPr>
              <p:txBody>
                <a:bodyPr/>
                <a:lstStyle/>
                <a:p>
                  <a:r>
                    <a:rPr lang="ja-JP" altLang="en-US">
                      <a:noFill/>
                    </a:rPr>
                    <a:t> </a:t>
                  </a:r>
                </a:p>
              </p:txBody>
            </p:sp>
          </mc:Fallback>
        </mc:AlternateContent>
        <p:sp>
          <p:nvSpPr>
            <p:cNvPr id="26" name="右矢印 25"/>
            <p:cNvSpPr/>
            <p:nvPr/>
          </p:nvSpPr>
          <p:spPr>
            <a:xfrm>
              <a:off x="5687270" y="5217084"/>
              <a:ext cx="1245158"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5876202" y="4402726"/>
                  <a:ext cx="783484" cy="759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𝐁</m:t>
                        </m:r>
                      </m:oMath>
                    </m:oMathPara>
                  </a14:m>
                  <a:endParaRPr lang="en-US" altLang="ja-JP" sz="1400" b="1"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r>
                                    <a:rPr lang="en-US" altLang="ja-JP" sz="1400" b="0" i="1" smtClean="0">
                                      <a:latin typeface="Cambria Math" panose="02040503050406030204" pitchFamily="18" charset="0"/>
                                    </a:rPr>
                                    <m:t>𝑎</m:t>
                                  </m:r>
                                </m:e>
                                <m:e>
                                  <m:r>
                                    <a:rPr lang="en-US" altLang="ja-JP" sz="1400" b="0" i="1" smtClean="0">
                                      <a:latin typeface="Cambria Math" panose="02040503050406030204" pitchFamily="18" charset="0"/>
                                    </a:rPr>
                                    <m:t>0</m:t>
                                  </m:r>
                                </m:e>
                              </m:mr>
                              <m:mr>
                                <m:e>
                                  <m:r>
                                    <a:rPr lang="en-US" altLang="ja-JP" sz="1400" b="0" i="1" smtClean="0">
                                      <a:latin typeface="Cambria Math" panose="02040503050406030204" pitchFamily="18" charset="0"/>
                                    </a:rPr>
                                    <m:t>0</m:t>
                                  </m:r>
                                </m:e>
                                <m:e>
                                  <m:r>
                                    <a:rPr lang="en-US" altLang="ja-JP" sz="1400" b="0" i="1" smtClean="0">
                                      <a:latin typeface="Cambria Math" panose="02040503050406030204" pitchFamily="18" charset="0"/>
                                    </a:rPr>
                                    <m:t>1</m:t>
                                  </m:r>
                                </m:e>
                              </m:mr>
                            </m:m>
                          </m:e>
                        </m:d>
                      </m:oMath>
                    </m:oMathPara>
                  </a14:m>
                  <a:endParaRPr lang="ja-JP" altLang="en-US" sz="1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876202" y="4402726"/>
                  <a:ext cx="783484" cy="759375"/>
                </a:xfrm>
                <a:prstGeom prst="rect">
                  <a:avLst/>
                </a:prstGeom>
                <a:blipFill rotWithShape="0">
                  <a:blip r:embed="rId12"/>
                  <a:stretch>
                    <a:fillRect/>
                  </a:stretch>
                </a:blipFill>
              </p:spPr>
              <p:txBody>
                <a:bodyPr/>
                <a:lstStyle/>
                <a:p>
                  <a:r>
                    <a:rPr lang="ja-JP" altLang="en-US">
                      <a:noFill/>
                    </a:rPr>
                    <a:t> </a:t>
                  </a:r>
                </a:p>
              </p:txBody>
            </p:sp>
          </mc:Fallback>
        </mc:AlternateContent>
        <p:pic>
          <p:nvPicPr>
            <p:cNvPr id="31" name="図 30"/>
            <p:cNvPicPr>
              <a:picLocks noChangeAspect="1"/>
            </p:cNvPicPr>
            <p:nvPr/>
          </p:nvPicPr>
          <p:blipFill rotWithShape="1">
            <a:blip r:embed="rId13"/>
            <a:srcRect l="62427" b="11339"/>
            <a:stretch/>
          </p:blipFill>
          <p:spPr>
            <a:xfrm>
              <a:off x="7037541" y="4737152"/>
              <a:ext cx="3144167" cy="1724269"/>
            </a:xfrm>
            <a:prstGeom prst="rect">
              <a:avLst/>
            </a:prstGeom>
          </p:spPr>
        </p:pic>
        <p:cxnSp>
          <p:nvCxnSpPr>
            <p:cNvPr id="33" name="直線矢印コネクタ 32"/>
            <p:cNvCxnSpPr/>
            <p:nvPr/>
          </p:nvCxnSpPr>
          <p:spPr>
            <a:xfrm>
              <a:off x="7597905"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8197087"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正方形/長方形 34"/>
                <p:cNvSpPr/>
                <p:nvPr/>
              </p:nvSpPr>
              <p:spPr>
                <a:xfrm>
                  <a:off x="9559357"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9559357" y="6284502"/>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817645"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817645" y="4218862"/>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37" name="円/楕円 36"/>
            <p:cNvSpPr/>
            <p:nvPr/>
          </p:nvSpPr>
          <p:spPr>
            <a:xfrm>
              <a:off x="9005944"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8851502" y="4414395"/>
                  <a:ext cx="667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0" smtClean="0">
                            <a:latin typeface="Cambria Math" panose="02040503050406030204" pitchFamily="18" charset="0"/>
                          </a:rPr>
                          <m:t>𝐁</m:t>
                        </m:r>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8851502" y="4414395"/>
                  <a:ext cx="66717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正方形/長方形 41"/>
              <p:cNvSpPr/>
              <p:nvPr/>
            </p:nvSpPr>
            <p:spPr>
              <a:xfrm>
                <a:off x="875899" y="5877916"/>
                <a:ext cx="10605660" cy="63658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この２ステップの変換は</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1" i="0" smtClean="0">
                        <a:latin typeface="Cambria Math" panose="02040503050406030204" pitchFamily="18" charset="0"/>
                      </a:rPr>
                      <m:t>𝐂</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𝐁𝐀</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𝑎</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a:rPr lang="en-US" altLang="ja-JP" sz="2000" b="0" i="1" smtClean="0">
                                      <a:latin typeface="Cambria Math" panose="02040503050406030204" pitchFamily="18" charset="0"/>
                                    </a:rPr>
                                    <m:t>𝑎</m:t>
                                  </m:r>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というひとつの線形変換とみなせる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正方形/長方形 41"/>
              <p:cNvSpPr>
                <a:spLocks noRot="1" noChangeAspect="1" noMove="1" noResize="1" noEditPoints="1" noAdjustHandles="1" noChangeArrowheads="1" noChangeShapeType="1" noTextEdit="1"/>
              </p:cNvSpPr>
              <p:nvPr/>
            </p:nvSpPr>
            <p:spPr>
              <a:xfrm>
                <a:off x="875899" y="5877916"/>
                <a:ext cx="10605660" cy="636585"/>
              </a:xfrm>
              <a:prstGeom prst="rect">
                <a:avLst/>
              </a:prstGeom>
              <a:blipFill rotWithShape="0">
                <a:blip r:embed="rId17"/>
                <a:stretch>
                  <a:fillRect l="-633" b="-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18048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ちょっと蛇足ですが</a:t>
            </a:r>
            <a:r>
              <a:rPr kumimoji="1" lang="ja-JP" altLang="en-US" sz="3600" dirty="0" err="1" smtClean="0"/>
              <a:t>。。。</a:t>
            </a:r>
            <a:endParaRPr kumimoji="1" lang="ja-JP" altLang="en-US" sz="3600"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457200" y="1262079"/>
                <a:ext cx="9760858" cy="4833921"/>
              </a:xfrm>
            </p:spPr>
            <p:txBody>
              <a:bodyPr>
                <a:normAutofit/>
              </a:bodyPr>
              <a:lstStyle/>
              <a:p>
                <a:pPr>
                  <a:lnSpc>
                    <a:spcPct val="100000"/>
                  </a:lnSpc>
                  <a:spcBef>
                    <a:spcPts val="1200"/>
                  </a:spcBef>
                </a:pPr>
                <a:r>
                  <a:rPr lang="ja-JP" altLang="en-US" sz="2000" dirty="0" smtClean="0"/>
                  <a:t>角度 </a:t>
                </a: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𝜙</m:t>
                    </m:r>
                  </m:oMath>
                </a14:m>
                <a:r>
                  <a:rPr kumimoji="1" lang="ja-JP" altLang="en-US" sz="2000" dirty="0" smtClean="0"/>
                  <a:t> 回転する回転行列は </a:t>
                </a: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b="0" i="1" smtClean="0">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oMath>
                </a14:m>
                <a:r>
                  <a:rPr kumimoji="1" lang="ja-JP" altLang="en-US" sz="1800" dirty="0" smtClean="0"/>
                  <a:t> </a:t>
                </a:r>
                <a:r>
                  <a:rPr lang="ja-JP" altLang="en-US" sz="2000" dirty="0" smtClean="0"/>
                  <a:t>と定義される</a:t>
                </a:r>
                <a:endParaRPr kumimoji="1" lang="en-US" altLang="ja-JP" sz="2000" dirty="0"/>
              </a:p>
              <a:p>
                <a:pPr>
                  <a:lnSpc>
                    <a:spcPct val="100000"/>
                  </a:lnSpc>
                  <a:spcBef>
                    <a:spcPts val="1200"/>
                  </a:spcBef>
                </a:pPr>
                <a:r>
                  <a:rPr lang="ja-JP" altLang="en-US" sz="2000" dirty="0" smtClean="0"/>
                  <a:t>一方 </a:t>
                </a:r>
                <a14:m>
                  <m:oMath xmlns:m="http://schemas.openxmlformats.org/officeDocument/2006/math">
                    <m:r>
                      <a:rPr lang="en-US" altLang="ja-JP" sz="2000" i="1">
                        <a:latin typeface="Cambria Math" panose="02040503050406030204" pitchFamily="18" charset="0"/>
                      </a:rPr>
                      <m:t>𝜃</m:t>
                    </m:r>
                  </m:oMath>
                </a14:m>
                <a:r>
                  <a:rPr lang="ja-JP" altLang="en-US" sz="2000" dirty="0" smtClean="0"/>
                  <a:t>回転してから </a:t>
                </a:r>
                <a14:m>
                  <m:oMath xmlns:m="http://schemas.openxmlformats.org/officeDocument/2006/math">
                    <m:r>
                      <a:rPr lang="en-US" altLang="ja-JP" sz="2000" i="1">
                        <a:latin typeface="Cambria Math" panose="02040503050406030204" pitchFamily="18" charset="0"/>
                      </a:rPr>
                      <m:t>𝜙</m:t>
                    </m:r>
                  </m:oMath>
                </a14:m>
                <a:r>
                  <a:rPr kumimoji="1" lang="ja-JP" altLang="en-US" sz="2000" dirty="0" smtClean="0"/>
                  <a:t>回転しても同じことなので，</a:t>
                </a:r>
                <a:endParaRPr kumimoji="1" lang="en-US" altLang="ja-JP" sz="2000" dirty="0" smtClean="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b="0" i="1" smtClean="0">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mr>
                        </m:m>
                      </m:e>
                    </m:d>
                    <m:d>
                      <m:dPr>
                        <m:ctrlPr>
                          <a:rPr lang="en-US" altLang="ja-JP" sz="1800" b="0" i="1" smtClean="0">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mr>
                        </m:m>
                      </m:e>
                    </m:d>
                  </m:oMath>
                </a14:m>
                <a:r>
                  <a:rPr kumimoji="1" lang="en-US" altLang="ja-JP" sz="1800" dirty="0" smtClean="0"/>
                  <a:t> </a:t>
                </a:r>
              </a:p>
              <a:p>
                <a:pPr marL="0" indent="0">
                  <a:lnSpc>
                    <a:spcPct val="100000"/>
                  </a:lnSpc>
                  <a:spcBef>
                    <a:spcPts val="1200"/>
                  </a:spcBef>
                  <a:buNone/>
                </a:pPr>
                <a:r>
                  <a:rPr lang="ja-JP" altLang="en-US" sz="2000" dirty="0" smtClean="0"/>
                  <a:t>この右辺を</a:t>
                </a:r>
                <a:r>
                  <a:rPr lang="ja-JP" altLang="en-US" sz="2000" dirty="0"/>
                  <a:t>整理</a:t>
                </a:r>
                <a:r>
                  <a:rPr lang="ja-JP" altLang="en-US" sz="2000" dirty="0" smtClean="0"/>
                  <a:t>すると</a:t>
                </a:r>
                <a:endParaRPr lang="en-US" altLang="ja-JP" sz="2000" dirty="0" smtClean="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i="1">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
                      </m:e>
                    </m:d>
                  </m:oMath>
                </a14:m>
                <a:r>
                  <a:rPr kumimoji="1" lang="ja-JP" altLang="en-US" sz="2000" dirty="0" smtClean="0"/>
                  <a:t> </a:t>
                </a:r>
                <a:endParaRPr kumimoji="1" lang="en-US" altLang="ja-JP" sz="2000" dirty="0" smtClean="0"/>
              </a:p>
              <a:p>
                <a:pPr marL="0" indent="0">
                  <a:lnSpc>
                    <a:spcPct val="100000"/>
                  </a:lnSpc>
                  <a:spcBef>
                    <a:spcPts val="1200"/>
                  </a:spcBef>
                  <a:buNone/>
                </a:pPr>
                <a:r>
                  <a:rPr kumimoji="1" lang="ja-JP" altLang="en-US" sz="2000" dirty="0" smtClean="0"/>
                  <a:t>となり</a:t>
                </a:r>
                <a:endParaRPr lang="en-US" altLang="ja-JP" sz="2000" dirty="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smtClean="0"/>
                  <a:t> </a:t>
                </a:r>
                <a:endParaRPr kumimoji="1" lang="en-US" altLang="ja-JP" sz="2000" dirty="0" smtClean="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smtClean="0"/>
                  <a:t> </a:t>
                </a:r>
                <a:endParaRPr kumimoji="1" lang="en-US" altLang="ja-JP" sz="2000" dirty="0" smtClean="0"/>
              </a:p>
              <a:p>
                <a:pPr marL="0" indent="0">
                  <a:lnSpc>
                    <a:spcPct val="100000"/>
                  </a:lnSpc>
                  <a:spcBef>
                    <a:spcPts val="1200"/>
                  </a:spcBef>
                  <a:buNone/>
                </a:pPr>
                <a:r>
                  <a:rPr lang="ja-JP" altLang="en-US" sz="2000" dirty="0" smtClean="0"/>
                  <a:t>が現れる（もう覚えなくていい）</a:t>
                </a:r>
                <a:endParaRPr kumimoji="1" lang="ja-JP" altLang="en-US" sz="2000"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262079"/>
                <a:ext cx="9760858" cy="4833921"/>
              </a:xfrm>
              <a:blipFill rotWithShape="0">
                <a:blip r:embed="rId2"/>
                <a:stretch>
                  <a:fillRect l="-625" b="-8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6041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pPr algn="ctr"/>
            <a:r>
              <a:rPr kumimoji="1" lang="ja-JP" altLang="en-US" dirty="0" smtClean="0"/>
              <a:t>画像の線形変換 </a:t>
            </a:r>
            <a:r>
              <a:rPr kumimoji="1" lang="en-US" altLang="ja-JP" smtClean="0"/>
              <a:t>: </a:t>
            </a:r>
            <a:r>
              <a:rPr kumimoji="1" lang="ja-JP" altLang="en-US" smtClean="0"/>
              <a:t>まとめ</a:t>
            </a:r>
            <a:endParaRPr kumimoji="1" lang="ja-JP" altLang="en-US" dirty="0"/>
          </a:p>
        </p:txBody>
      </p:sp>
      <p:sp>
        <p:nvSpPr>
          <p:cNvPr id="3" name="コンテンツ プレースホルダー 2"/>
          <p:cNvSpPr>
            <a:spLocks noGrp="1"/>
          </p:cNvSpPr>
          <p:nvPr>
            <p:ph idx="1"/>
          </p:nvPr>
        </p:nvSpPr>
        <p:spPr>
          <a:xfrm>
            <a:off x="776347" y="5196115"/>
            <a:ext cx="10834915" cy="1524000"/>
          </a:xfrm>
        </p:spPr>
        <p:txBody>
          <a:bodyPr>
            <a:normAutofit/>
          </a:bodyPr>
          <a:lstStyle/>
          <a:p>
            <a:r>
              <a:rPr lang="ja-JP" altLang="en-US" sz="2400" dirty="0" smtClean="0"/>
              <a:t>行列の積により</a:t>
            </a:r>
            <a:r>
              <a:rPr lang="ja-JP" altLang="en-US" sz="2400" dirty="0"/>
              <a:t>様々</a:t>
            </a:r>
            <a:r>
              <a:rPr lang="ja-JP" altLang="en-US" sz="2400" dirty="0" smtClean="0"/>
              <a:t>な</a:t>
            </a:r>
            <a:r>
              <a:rPr lang="ja-JP" altLang="en-US" sz="2400" dirty="0"/>
              <a:t>変換</a:t>
            </a:r>
            <a:r>
              <a:rPr lang="ja-JP" altLang="en-US" sz="2400" dirty="0" smtClean="0"/>
              <a:t>が</a:t>
            </a:r>
            <a:r>
              <a:rPr lang="ja-JP" altLang="en-US" sz="2400" dirty="0"/>
              <a:t>行える</a:t>
            </a:r>
            <a:endParaRPr lang="en-US" altLang="ja-JP" sz="2400" dirty="0" smtClean="0"/>
          </a:p>
          <a:p>
            <a:r>
              <a:rPr kumimoji="1" lang="ja-JP" altLang="en-US" sz="2400" dirty="0" smtClean="0"/>
              <a:t>行列の形で、</a:t>
            </a:r>
            <a:r>
              <a:rPr kumimoji="1" lang="ja-JP" altLang="en-US" sz="2400" b="1" dirty="0" smtClean="0"/>
              <a:t>拡大縮小・回転・鏡映・せん断</a:t>
            </a:r>
            <a:r>
              <a:rPr lang="ja-JP" altLang="en-US" sz="2400" dirty="0" smtClean="0"/>
              <a:t>、という変換に分類される</a:t>
            </a:r>
            <a:endParaRPr lang="en-US" altLang="ja-JP" sz="2400" dirty="0" smtClean="0"/>
          </a:p>
          <a:p>
            <a:r>
              <a:rPr kumimoji="1" lang="ja-JP" altLang="en-US" sz="2400" dirty="0" smtClean="0"/>
              <a:t>変換の合成も行なえる </a:t>
            </a:r>
            <a:endParaRPr kumimoji="1" lang="ja-JP" altLang="en-US" sz="2400" dirty="0"/>
          </a:p>
        </p:txBody>
      </p:sp>
      <p:pic>
        <p:nvPicPr>
          <p:cNvPr id="4" name="図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2170" y="1494358"/>
            <a:ext cx="621316" cy="1836695"/>
          </a:xfrm>
          <a:prstGeom prst="rect">
            <a:avLst/>
          </a:prstGeom>
        </p:spPr>
      </p:pic>
      <mc:AlternateContent xmlns:mc="http://schemas.openxmlformats.org/markup-compatibility/2006" xmlns:a14="http://schemas.microsoft.com/office/drawing/2010/main">
        <mc:Choice Requires="a14">
          <p:sp>
            <p:nvSpPr>
              <p:cNvPr id="5" name="正方形/長方形 4"/>
              <p:cNvSpPr/>
              <p:nvPr/>
            </p:nvSpPr>
            <p:spPr>
              <a:xfrm>
                <a:off x="1515058" y="1318192"/>
                <a:ext cx="55117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r>
                                  <a:rPr lang="en-US" altLang="ja-JP" sz="1600" i="1" smtClean="0">
                                    <a:solidFill>
                                      <a:schemeClr val="tx1"/>
                                    </a:solidFill>
                                    <a:latin typeface="Cambria Math" panose="02040503050406030204" pitchFamily="18" charset="0"/>
                                  </a:rPr>
                                  <m:t>𝑎</m:t>
                                </m:r>
                              </m:e>
                            </m:mr>
                            <m:mr>
                              <m:e>
                                <m:r>
                                  <a:rPr lang="en-US" altLang="ja-JP" sz="1600" b="0" i="1" smtClean="0">
                                    <a:solidFill>
                                      <a:schemeClr val="tx1"/>
                                    </a:solidFill>
                                    <a:latin typeface="Cambria Math" panose="02040503050406030204" pitchFamily="18" charset="0"/>
                                  </a:rPr>
                                  <m:t>𝑏</m:t>
                                </m:r>
                              </m:e>
                            </m:mr>
                          </m:m>
                        </m:e>
                      </m:d>
                    </m:oMath>
                  </m:oMathPara>
                </a14:m>
                <a:endParaRPr lang="ja-JP" altLang="en-US" sz="1600" dirty="0">
                  <a:solidFill>
                    <a:schemeClr val="tx1"/>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058" y="1318192"/>
                <a:ext cx="551177" cy="462050"/>
              </a:xfrm>
              <a:prstGeom prst="rect">
                <a:avLst/>
              </a:prstGeom>
              <a:blipFill rotWithShape="0">
                <a:blip r:embed="rId3"/>
                <a:stretch>
                  <a:fillRect b="-5263"/>
                </a:stretch>
              </a:blipFill>
            </p:spPr>
            <p:txBody>
              <a:bodyPr/>
              <a:lstStyle/>
              <a:p>
                <a:r>
                  <a:rPr lang="ja-JP" altLang="en-US">
                    <a:noFill/>
                  </a:rPr>
                  <a:t> </a:t>
                </a:r>
              </a:p>
            </p:txBody>
          </p:sp>
        </mc:Fallback>
      </mc:AlternateContent>
      <p:cxnSp>
        <p:nvCxnSpPr>
          <p:cNvPr id="6" name="直線矢印コネクタ 5"/>
          <p:cNvCxnSpPr/>
          <p:nvPr/>
        </p:nvCxnSpPr>
        <p:spPr>
          <a:xfrm>
            <a:off x="724913" y="3350685"/>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852516" y="1403662"/>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正方形/長方形 7"/>
              <p:cNvSpPr/>
              <p:nvPr/>
            </p:nvSpPr>
            <p:spPr>
              <a:xfrm>
                <a:off x="2469767" y="330994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469767" y="3309943"/>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473074" y="1192915"/>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73074" y="1192915"/>
                <a:ext cx="472950" cy="523220"/>
              </a:xfrm>
              <a:prstGeom prst="rect">
                <a:avLst/>
              </a:prstGeom>
              <a:blipFill rotWithShape="0">
                <a:blip r:embed="rId5"/>
                <a:stretch>
                  <a:fillRect/>
                </a:stretch>
              </a:blipFill>
            </p:spPr>
            <p:txBody>
              <a:bodyPr/>
              <a:lstStyle/>
              <a:p>
                <a:r>
                  <a:rPr lang="ja-JP" altLang="en-US">
                    <a:noFill/>
                  </a:rPr>
                  <a:t> </a:t>
                </a:r>
              </a:p>
            </p:txBody>
          </p:sp>
        </mc:Fallback>
      </mc:AlternateContent>
      <p:sp>
        <p:nvSpPr>
          <p:cNvPr id="10" name="円/楕円 9"/>
          <p:cNvSpPr/>
          <p:nvPr/>
        </p:nvSpPr>
        <p:spPr>
          <a:xfrm>
            <a:off x="1463010" y="147128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946024" y="3771836"/>
                <a:ext cx="1042785" cy="60555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946024" y="3771836"/>
                <a:ext cx="1042785" cy="60555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23" name="グループ化 22"/>
          <p:cNvGrpSpPr/>
          <p:nvPr/>
        </p:nvGrpSpPr>
        <p:grpSpPr>
          <a:xfrm>
            <a:off x="3503267" y="1192915"/>
            <a:ext cx="2277999" cy="2419479"/>
            <a:chOff x="3641335" y="1915929"/>
            <a:chExt cx="2277999" cy="2419479"/>
          </a:xfrm>
        </p:grpSpPr>
        <p:pic>
          <p:nvPicPr>
            <p:cNvPr id="13" name="図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862252" y="2645672"/>
              <a:ext cx="1207111" cy="1207111"/>
            </a:xfrm>
            <a:prstGeom prst="rect">
              <a:avLst/>
            </a:prstGeom>
          </p:spPr>
        </p:pic>
        <p:cxnSp>
          <p:nvCxnSpPr>
            <p:cNvPr id="15" name="直線矢印コネクタ 14"/>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19" name="円/楕円 1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426205" y="3807142"/>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9"/>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4" name="正方形/長方形 23"/>
              <p:cNvSpPr/>
              <p:nvPr/>
            </p:nvSpPr>
            <p:spPr>
              <a:xfrm>
                <a:off x="3297313" y="3771836"/>
                <a:ext cx="2061077"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297313" y="3771836"/>
                <a:ext cx="2061077" cy="636585"/>
              </a:xfrm>
              <a:prstGeom prst="rect">
                <a:avLst/>
              </a:prstGeom>
              <a:blipFill rotWithShape="0">
                <a:blip r:embed="rId10"/>
                <a:stretch>
                  <a:fillRect/>
                </a:stretch>
              </a:blipFill>
            </p:spPr>
            <p:txBody>
              <a:bodyPr/>
              <a:lstStyle/>
              <a:p>
                <a:r>
                  <a:rPr lang="ja-JP" altLang="en-US">
                    <a:noFill/>
                  </a:rPr>
                  <a:t> </a:t>
                </a:r>
              </a:p>
            </p:txBody>
          </p:sp>
        </mc:Fallback>
      </mc:AlternateContent>
      <p:pic>
        <p:nvPicPr>
          <p:cNvPr id="34" name="図 3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6342826" y="1964964"/>
            <a:ext cx="2281988" cy="1523973"/>
          </a:xfrm>
          <a:prstGeom prst="rect">
            <a:avLst/>
          </a:prstGeom>
          <a:scene3d>
            <a:camera prst="isometricOffAxis2Right"/>
            <a:lightRig rig="threePt" dir="t"/>
          </a:scene3d>
        </p:spPr>
      </p:pic>
      <mc:AlternateContent xmlns:mc="http://schemas.openxmlformats.org/markup-compatibility/2006" xmlns:a14="http://schemas.microsoft.com/office/drawing/2010/main">
        <mc:Choice Requires="a14">
          <p:sp>
            <p:nvSpPr>
              <p:cNvPr id="35" name="正方形/長方形 34"/>
              <p:cNvSpPr/>
              <p:nvPr/>
            </p:nvSpPr>
            <p:spPr>
              <a:xfrm>
                <a:off x="7826144" y="1467087"/>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7826144" y="1467087"/>
                <a:ext cx="999761" cy="582147"/>
              </a:xfrm>
              <a:prstGeom prst="rect">
                <a:avLst/>
              </a:prstGeom>
              <a:blipFill rotWithShape="0">
                <a:blip r:embed="rId11"/>
                <a:stretch>
                  <a:fillRect/>
                </a:stretch>
              </a:blipFill>
            </p:spPr>
            <p:txBody>
              <a:bodyPr/>
              <a:lstStyle/>
              <a:p>
                <a:r>
                  <a:rPr lang="ja-JP" altLang="en-US">
                    <a:noFill/>
                  </a:rPr>
                  <a:t> </a:t>
                </a:r>
              </a:p>
            </p:txBody>
          </p:sp>
        </mc:Fallback>
      </mc:AlternateContent>
      <p:cxnSp>
        <p:nvCxnSpPr>
          <p:cNvPr id="36" name="直線矢印コネクタ 35"/>
          <p:cNvCxnSpPr/>
          <p:nvPr/>
        </p:nvCxnSpPr>
        <p:spPr>
          <a:xfrm>
            <a:off x="6349524" y="3340279"/>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6506560" y="139325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p:cNvSpPr/>
              <p:nvPr/>
            </p:nvSpPr>
            <p:spPr>
              <a:xfrm>
                <a:off x="8110779" y="322679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110779" y="3226799"/>
                <a:ext cx="316547" cy="353839"/>
              </a:xfrm>
              <a:prstGeom prst="rect">
                <a:avLst/>
              </a:prstGeom>
              <a:blipFill rotWithShape="0">
                <a:blip r:embed="rId12"/>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6127118" y="118250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6127118" y="1182509"/>
                <a:ext cx="472950" cy="523220"/>
              </a:xfrm>
              <a:prstGeom prst="rect">
                <a:avLst/>
              </a:prstGeom>
              <a:blipFill rotWithShape="0">
                <a:blip r:embed="rId13"/>
                <a:stretch>
                  <a:fillRect/>
                </a:stretch>
              </a:blipFill>
            </p:spPr>
            <p:txBody>
              <a:bodyPr/>
              <a:lstStyle/>
              <a:p>
                <a:r>
                  <a:rPr lang="ja-JP" altLang="en-US">
                    <a:noFill/>
                  </a:rPr>
                  <a:t> </a:t>
                </a:r>
              </a:p>
            </p:txBody>
          </p:sp>
        </mc:Fallback>
      </mc:AlternateContent>
      <p:sp>
        <p:nvSpPr>
          <p:cNvPr id="40" name="円/楕円 39"/>
          <p:cNvSpPr/>
          <p:nvPr/>
        </p:nvSpPr>
        <p:spPr>
          <a:xfrm>
            <a:off x="8417547" y="2079276"/>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p:cNvSpPr/>
          <p:nvPr/>
        </p:nvSpPr>
        <p:spPr>
          <a:xfrm rot="20682553">
            <a:off x="6265859" y="2829887"/>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正方形/長方形 42"/>
              <p:cNvSpPr/>
              <p:nvPr/>
            </p:nvSpPr>
            <p:spPr>
              <a:xfrm>
                <a:off x="6495824" y="2542885"/>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495824" y="2542885"/>
                <a:ext cx="394147" cy="40011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6918658" y="3771836"/>
                <a:ext cx="1038554"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6918658" y="3771836"/>
                <a:ext cx="1038554" cy="636585"/>
              </a:xfrm>
              <a:prstGeom prst="rect">
                <a:avLst/>
              </a:prstGeom>
              <a:blipFill rotWithShape="0">
                <a:blip r:embed="rId15"/>
                <a:stretch>
                  <a:fillRect/>
                </a:stretch>
              </a:blipFill>
            </p:spPr>
            <p:txBody>
              <a:bodyPr/>
              <a:lstStyle/>
              <a:p>
                <a:r>
                  <a:rPr lang="ja-JP" altLang="en-US">
                    <a:noFill/>
                  </a:rPr>
                  <a:t> </a:t>
                </a:r>
              </a:p>
            </p:txBody>
          </p:sp>
        </mc:Fallback>
      </mc:AlternateContent>
      <p:pic>
        <p:nvPicPr>
          <p:cNvPr id="79" name="図 78"/>
          <p:cNvPicPr>
            <a:picLocks noChangeAspect="1"/>
          </p:cNvPicPr>
          <p:nvPr/>
        </p:nvPicPr>
        <p:blipFill>
          <a:blip r:embed="rId16"/>
          <a:stretch>
            <a:fillRect/>
          </a:stretch>
        </p:blipFill>
        <p:spPr>
          <a:xfrm>
            <a:off x="9516151" y="1248217"/>
            <a:ext cx="2282955" cy="2155058"/>
          </a:xfrm>
          <a:prstGeom prst="rect">
            <a:avLst/>
          </a:prstGeom>
        </p:spPr>
      </p:pic>
      <mc:AlternateContent xmlns:mc="http://schemas.openxmlformats.org/markup-compatibility/2006" xmlns:a14="http://schemas.microsoft.com/office/drawing/2010/main">
        <mc:Choice Requires="a14">
          <p:sp>
            <p:nvSpPr>
              <p:cNvPr id="80" name="正方形/長方形 79"/>
              <p:cNvSpPr/>
              <p:nvPr/>
            </p:nvSpPr>
            <p:spPr>
              <a:xfrm>
                <a:off x="9481683"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9481683" y="3771836"/>
                <a:ext cx="1255280" cy="605550"/>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10675130"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0" smtClean="0">
                                    <a:latin typeface="Cambria Math" panose="02040503050406030204" pitchFamily="18" charset="0"/>
                                  </a:rPr>
                                  <m:t>1</m:t>
                                </m:r>
                              </m:e>
                              <m:e>
                                <m:r>
                                  <a:rPr lang="en-US" altLang="ja-JP" sz="2000" b="0" i="0" smtClean="0">
                                    <a:latin typeface="Cambria Math" panose="02040503050406030204" pitchFamily="18" charset="0"/>
                                  </a:rPr>
                                  <m:t>0</m:t>
                                </m:r>
                              </m:e>
                            </m:mr>
                            <m:mr>
                              <m:e>
                                <m:r>
                                  <a:rPr lang="en-US" altLang="ja-JP" sz="2000" b="0" i="0" smtClean="0">
                                    <a:latin typeface="Cambria Math" panose="02040503050406030204" pitchFamily="18" charset="0"/>
                                  </a:rPr>
                                  <m:t>0</m:t>
                                </m:r>
                              </m:e>
                              <m:e>
                                <m:r>
                                  <a:rPr lang="en-US" altLang="ja-JP" sz="2000" b="0" i="0" smtClean="0">
                                    <a:latin typeface="Cambria Math" panose="02040503050406030204" pitchFamily="18" charset="0"/>
                                  </a:rPr>
                                  <m:t>−1</m:t>
                                </m:r>
                              </m:e>
                            </m:mr>
                          </m:m>
                        </m:e>
                      </m:d>
                    </m:oMath>
                  </m:oMathPara>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10675130" y="3771836"/>
                <a:ext cx="1255280" cy="605550"/>
              </a:xfrm>
              <a:prstGeom prst="rect">
                <a:avLst/>
              </a:prstGeom>
              <a:blipFill rotWithShape="0">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6328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5867400"/>
            <a:ext cx="11473211" cy="691508"/>
          </a:xfrm>
        </p:spPr>
        <p:txBody>
          <a:bodyPr>
            <a:normAutofit/>
          </a:bodyPr>
          <a:lstStyle/>
          <a:p>
            <a:pPr marL="0" indent="0" algn="r">
              <a:buNone/>
            </a:pPr>
            <a:r>
              <a:rPr kumimoji="1" lang="en-US" altLang="ja-JP" sz="3600" b="1" dirty="0" smtClean="0"/>
              <a:t>Affine</a:t>
            </a:r>
            <a:r>
              <a:rPr kumimoji="1" lang="ja-JP" altLang="en-US" sz="3600" b="1" dirty="0" smtClean="0"/>
              <a:t>変換と同次座標系</a:t>
            </a:r>
            <a:endParaRPr kumimoji="1" lang="ja-JP" altLang="en-US" sz="3600" b="1" dirty="0"/>
          </a:p>
        </p:txBody>
      </p:sp>
    </p:spTree>
    <p:extLst>
      <p:ext uri="{BB962C8B-B14F-4D97-AF65-F5344CB8AC3E}">
        <p14:creationId xmlns:p14="http://schemas.microsoft.com/office/powerpoint/2010/main" val="102022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0300" y="283483"/>
            <a:ext cx="6218768" cy="733270"/>
          </a:xfrm>
        </p:spPr>
        <p:txBody>
          <a:bodyPr>
            <a:normAutofit/>
          </a:bodyPr>
          <a:lstStyle/>
          <a:p>
            <a:r>
              <a:rPr kumimoji="1" lang="ja-JP" altLang="en-US" sz="3600" dirty="0" smtClean="0"/>
              <a:t>平行移動</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130299" y="1862880"/>
                <a:ext cx="3324693"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smtClean="0">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r>
                        <a:rPr lang="en-US" altLang="ja-JP" sz="3200" b="1" i="1" smtClean="0">
                          <a:latin typeface="Cambria Math" panose="02040503050406030204" pitchFamily="18" charset="0"/>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b="0" i="1" smtClean="0">
                                    <a:latin typeface="Cambria Math" panose="02040503050406030204" pitchFamily="18" charset="0"/>
                                  </a:rPr>
                                  <m:t>𝑎</m:t>
                                </m:r>
                              </m:e>
                            </m:mr>
                            <m:mr>
                              <m:e>
                                <m:r>
                                  <a:rPr lang="en-US" altLang="ja-JP" sz="3200" b="0" i="1" smtClean="0">
                                    <a:latin typeface="Cambria Math" panose="02040503050406030204" pitchFamily="18" charset="0"/>
                                  </a:rPr>
                                  <m:t>𝑏</m:t>
                                </m:r>
                              </m:e>
                            </m:mr>
                          </m:m>
                        </m:e>
                      </m:d>
                    </m:oMath>
                  </m:oMathPara>
                </a14:m>
                <a:endParaRPr lang="en-US" altLang="ja-JP" sz="32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1130299" y="1862880"/>
                <a:ext cx="3324693" cy="1035092"/>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7895260" y="1706227"/>
            <a:ext cx="3775393" cy="707886"/>
          </a:xfrm>
          <a:prstGeom prst="rect">
            <a:avLst/>
          </a:prstGeom>
          <a:noFill/>
        </p:spPr>
        <p:txBody>
          <a:bodyPr wrap="none">
            <a:spAutoFit/>
          </a:bodyPr>
          <a:lstStyle/>
          <a:p>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これは行列の積ではないので</a:t>
            </a:r>
            <a:endPar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線形変換</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では</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ない</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4" name="正方形/長方形 33"/>
              <p:cNvSpPr/>
              <p:nvPr/>
            </p:nvSpPr>
            <p:spPr>
              <a:xfrm>
                <a:off x="1130299" y="1284013"/>
                <a:ext cx="5685980"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方向に</a:t>
                </a:r>
                <a14:m>
                  <m:oMath xmlns:m="http://schemas.openxmlformats.org/officeDocument/2006/math">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𝑏</m:t>
                    </m:r>
                    <m:r>
                      <a:rPr lang="en-US" altLang="ja-JP" sz="2400" b="0" i="1" smtClean="0">
                        <a:latin typeface="Cambria Math" panose="02040503050406030204" pitchFamily="18" charset="0"/>
                      </a:rPr>
                      <m:t>)</m:t>
                    </m:r>
                  </m:oMath>
                </a14:m>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平</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行</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移動する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a:t>
                </a:r>
              </a:p>
            </p:txBody>
          </p:sp>
        </mc:Choice>
        <mc:Fallback xmlns="">
          <p:sp>
            <p:nvSpPr>
              <p:cNvPr id="34" name="正方形/長方形 33"/>
              <p:cNvSpPr>
                <a:spLocks noRot="1" noChangeAspect="1" noMove="1" noResize="1" noEditPoints="1" noAdjustHandles="1" noChangeArrowheads="1" noChangeShapeType="1" noTextEdit="1"/>
              </p:cNvSpPr>
              <p:nvPr/>
            </p:nvSpPr>
            <p:spPr>
              <a:xfrm>
                <a:off x="1130299" y="1284013"/>
                <a:ext cx="5685980" cy="461665"/>
              </a:xfrm>
              <a:prstGeom prst="rect">
                <a:avLst/>
              </a:prstGeom>
              <a:blipFill rotWithShape="0">
                <a:blip r:embed="rId3"/>
                <a:stretch>
                  <a:fillRect l="-1608" t="-8000" r="-643" b="-33333"/>
                </a:stretch>
              </a:blipFill>
            </p:spPr>
            <p:txBody>
              <a:bodyPr/>
              <a:lstStyle/>
              <a:p>
                <a:r>
                  <a:rPr lang="ja-JP" altLang="en-US">
                    <a:noFill/>
                  </a:rPr>
                  <a:t> </a:t>
                </a:r>
              </a:p>
            </p:txBody>
          </p:sp>
        </mc:Fallback>
      </mc:AlternateContent>
      <p:pic>
        <p:nvPicPr>
          <p:cNvPr id="66" name="図 6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603304" y="4751650"/>
            <a:ext cx="1190069" cy="1190069"/>
          </a:xfrm>
          <a:prstGeom prst="rect">
            <a:avLst/>
          </a:prstGeom>
        </p:spPr>
      </p:pic>
      <p:cxnSp>
        <p:nvCxnSpPr>
          <p:cNvPr id="15" name="直線矢印コネクタ 14"/>
          <p:cNvCxnSpPr/>
          <p:nvPr/>
        </p:nvCxnSpPr>
        <p:spPr>
          <a:xfrm>
            <a:off x="1472872"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1657725"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000575"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000575" y="6149958"/>
                <a:ext cx="424712" cy="45983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130299"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1130299" y="3083098"/>
                <a:ext cx="428671" cy="459837"/>
              </a:xfrm>
              <a:prstGeom prst="rect">
                <a:avLst/>
              </a:prstGeom>
              <a:blipFill rotWithShape="0">
                <a:blip r:embed="rId6"/>
                <a:stretch>
                  <a:fillRect b="-10667"/>
                </a:stretch>
              </a:blipFill>
            </p:spPr>
            <p:txBody>
              <a:bodyPr/>
              <a:lstStyle/>
              <a:p>
                <a:r>
                  <a:rPr lang="ja-JP" altLang="en-US">
                    <a:noFill/>
                  </a:rPr>
                  <a:t> </a:t>
                </a:r>
              </a:p>
            </p:txBody>
          </p:sp>
        </mc:Fallback>
      </mc:AlternateContent>
      <p:pic>
        <p:nvPicPr>
          <p:cNvPr id="19" name="図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39503" y="4751650"/>
            <a:ext cx="1190069" cy="1190069"/>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122309" y="4481724"/>
                <a:ext cx="722393" cy="702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e>
                            </m:mr>
                            <m:mr>
                              <m:e>
                                <m:r>
                                  <a:rPr lang="en-US" altLang="ja-JP" sz="2400" b="0" i="1" smtClean="0">
                                    <a:solidFill>
                                      <a:srgbClr val="FF0000"/>
                                    </a:solidFill>
                                    <a:latin typeface="Cambria Math" panose="02040503050406030204" pitchFamily="18" charset="0"/>
                                  </a:rPr>
                                  <m:t>1</m:t>
                                </m:r>
                              </m:e>
                            </m:mr>
                          </m:m>
                        </m:e>
                      </m:d>
                    </m:oMath>
                  </m:oMathPara>
                </a14:m>
                <a:endParaRPr lang="ja-JP" altLang="en-US" sz="24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122309" y="4481724"/>
                <a:ext cx="722393" cy="702978"/>
              </a:xfrm>
              <a:prstGeom prst="rect">
                <a:avLst/>
              </a:prstGeom>
              <a:blipFill rotWithShape="0">
                <a:blip r:embed="rId7"/>
                <a:stretch>
                  <a:fillRect/>
                </a:stretch>
              </a:blipFill>
            </p:spPr>
            <p:txBody>
              <a:bodyPr/>
              <a:lstStyle/>
              <a:p>
                <a:r>
                  <a:rPr lang="ja-JP" altLang="en-US">
                    <a:noFill/>
                  </a:rPr>
                  <a:t> </a:t>
                </a:r>
              </a:p>
            </p:txBody>
          </p:sp>
        </mc:Fallback>
      </mc:AlternateContent>
      <p:sp>
        <p:nvSpPr>
          <p:cNvPr id="21" name="円/楕円 20"/>
          <p:cNvSpPr/>
          <p:nvPr/>
        </p:nvSpPr>
        <p:spPr>
          <a:xfrm>
            <a:off x="3082740" y="4715441"/>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23" name="正方形/長方形 22"/>
          <p:cNvSpPr/>
          <p:nvPr/>
        </p:nvSpPr>
        <p:spPr>
          <a:xfrm>
            <a:off x="2063798" y="6280175"/>
            <a:ext cx="1117451" cy="463333"/>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sz="2400" dirty="0"/>
          </a:p>
        </p:txBody>
      </p:sp>
      <p:cxnSp>
        <p:nvCxnSpPr>
          <p:cNvPr id="24" name="直線矢印コネクタ 23"/>
          <p:cNvCxnSpPr/>
          <p:nvPr/>
        </p:nvCxnSpPr>
        <p:spPr>
          <a:xfrm>
            <a:off x="7136235"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7321089"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9663940"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9663940" y="6149958"/>
                <a:ext cx="424712" cy="459837"/>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6771405"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6771405" y="3083098"/>
                <a:ext cx="428671" cy="459837"/>
              </a:xfrm>
              <a:prstGeom prst="rect">
                <a:avLst/>
              </a:prstGeom>
              <a:blipFill rotWithShape="0">
                <a:blip r:embed="rId9"/>
                <a:stretch>
                  <a:fillRect b="-10667"/>
                </a:stretch>
              </a:blipFill>
            </p:spPr>
            <p:txBody>
              <a:bodyPr/>
              <a:lstStyle/>
              <a:p>
                <a:r>
                  <a:rPr lang="ja-JP" altLang="en-US">
                    <a:noFill/>
                  </a:rPr>
                  <a:t> </a:t>
                </a:r>
              </a:p>
            </p:txBody>
          </p:sp>
        </mc:Fallback>
      </mc:AlternateContent>
      <p:sp>
        <p:nvSpPr>
          <p:cNvPr id="30" name="正方形/長方形 29"/>
          <p:cNvSpPr/>
          <p:nvPr/>
        </p:nvSpPr>
        <p:spPr>
          <a:xfrm>
            <a:off x="7727162" y="6280175"/>
            <a:ext cx="1753396" cy="463333"/>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sz="2400" dirty="0"/>
          </a:p>
        </p:txBody>
      </p:sp>
      <p:sp>
        <p:nvSpPr>
          <p:cNvPr id="31" name="右矢印 30"/>
          <p:cNvSpPr/>
          <p:nvPr/>
        </p:nvSpPr>
        <p:spPr>
          <a:xfrm>
            <a:off x="5287951" y="4406628"/>
            <a:ext cx="1165998" cy="853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pic>
        <p:nvPicPr>
          <p:cNvPr id="51" name="図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63720" y="3393192"/>
            <a:ext cx="1190069" cy="1190069"/>
          </a:xfrm>
          <a:prstGeom prst="rect">
            <a:avLst/>
          </a:prstGeom>
        </p:spPr>
      </p:pic>
      <mc:AlternateContent xmlns:mc="http://schemas.openxmlformats.org/markup-compatibility/2006" xmlns:a14="http://schemas.microsoft.com/office/drawing/2010/main">
        <mc:Choice Requires="a14">
          <p:sp>
            <p:nvSpPr>
              <p:cNvPr id="64" name="正方形/長方形 63"/>
              <p:cNvSpPr/>
              <p:nvPr/>
            </p:nvSpPr>
            <p:spPr>
              <a:xfrm>
                <a:off x="9521617" y="3113956"/>
                <a:ext cx="1267747" cy="7425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m:t>
                                </m:r>
                                <m:r>
                                  <a:rPr lang="en-US" altLang="ja-JP" sz="2400" b="0" i="1" smtClean="0">
                                    <a:solidFill>
                                      <a:srgbClr val="FF0000"/>
                                    </a:solidFill>
                                    <a:latin typeface="Cambria Math" panose="02040503050406030204" pitchFamily="18" charset="0"/>
                                  </a:rPr>
                                  <m:t>𝑎</m:t>
                                </m:r>
                              </m:e>
                            </m:mr>
                            <m:mr>
                              <m:e>
                                <m: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𝑏</m:t>
                                </m:r>
                              </m:e>
                            </m:mr>
                          </m:m>
                        </m:e>
                      </m:d>
                    </m:oMath>
                  </m:oMathPara>
                </a14:m>
                <a:endParaRPr lang="ja-JP" altLang="en-US" sz="2400" dirty="0">
                  <a:solidFill>
                    <a:srgbClr val="FF0000"/>
                  </a:solidFill>
                </a:endParaRPr>
              </a:p>
            </p:txBody>
          </p:sp>
        </mc:Choice>
        <mc:Fallback xmlns="">
          <p:sp>
            <p:nvSpPr>
              <p:cNvPr id="64" name="正方形/長方形 63"/>
              <p:cNvSpPr>
                <a:spLocks noRot="1" noChangeAspect="1" noMove="1" noResize="1" noEditPoints="1" noAdjustHandles="1" noChangeArrowheads="1" noChangeShapeType="1" noTextEdit="1"/>
              </p:cNvSpPr>
              <p:nvPr/>
            </p:nvSpPr>
            <p:spPr>
              <a:xfrm>
                <a:off x="9521617" y="3113956"/>
                <a:ext cx="1267747" cy="742509"/>
              </a:xfrm>
              <a:prstGeom prst="rect">
                <a:avLst/>
              </a:prstGeom>
              <a:blipFill rotWithShape="0">
                <a:blip r:embed="rId10"/>
                <a:stretch>
                  <a:fillRect/>
                </a:stretch>
              </a:blipFill>
            </p:spPr>
            <p:txBody>
              <a:bodyPr/>
              <a:lstStyle/>
              <a:p>
                <a:r>
                  <a:rPr lang="ja-JP" altLang="en-US">
                    <a:noFill/>
                  </a:rPr>
                  <a:t> </a:t>
                </a:r>
              </a:p>
            </p:txBody>
          </p:sp>
        </mc:Fallback>
      </mc:AlternateContent>
      <p:sp>
        <p:nvSpPr>
          <p:cNvPr id="65" name="円/楕円 64"/>
          <p:cNvSpPr/>
          <p:nvPr/>
        </p:nvSpPr>
        <p:spPr>
          <a:xfrm>
            <a:off x="9482049" y="3347673"/>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67" name="右矢印 66"/>
          <p:cNvSpPr/>
          <p:nvPr/>
        </p:nvSpPr>
        <p:spPr>
          <a:xfrm rot="17276526">
            <a:off x="8041658" y="4533689"/>
            <a:ext cx="1165998" cy="47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Tree>
    <p:extLst>
      <p:ext uri="{BB962C8B-B14F-4D97-AF65-F5344CB8AC3E}">
        <p14:creationId xmlns:p14="http://schemas.microsoft.com/office/powerpoint/2010/main" val="708937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角丸四角形 157"/>
          <p:cNvSpPr/>
          <p:nvPr/>
        </p:nvSpPr>
        <p:spPr>
          <a:xfrm>
            <a:off x="317772" y="2215052"/>
            <a:ext cx="11612638" cy="4416754"/>
          </a:xfrm>
          <a:prstGeom prst="roundRect">
            <a:avLst/>
          </a:prstGeom>
          <a:solidFill>
            <a:srgbClr val="FFF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p:cNvSpPr/>
          <p:nvPr/>
        </p:nvSpPr>
        <p:spPr>
          <a:xfrm>
            <a:off x="457199" y="2560319"/>
            <a:ext cx="8523405" cy="369610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11783"/>
            <a:ext cx="11473211" cy="800985"/>
          </a:xfrm>
        </p:spPr>
        <p:txBody>
          <a:bodyPr>
            <a:normAutofit/>
          </a:bodyPr>
          <a:lstStyle/>
          <a:p>
            <a:r>
              <a:rPr kumimoji="1" lang="en-US" altLang="ja-JP" sz="3600" dirty="0" smtClean="0"/>
              <a:t>Affine </a:t>
            </a:r>
            <a:r>
              <a:rPr kumimoji="1" lang="ja-JP" altLang="en-US" sz="3600" dirty="0" smtClean="0"/>
              <a:t>変換 </a:t>
            </a:r>
            <a:endParaRPr kumimoji="1" lang="ja-JP" altLang="en-US" sz="3600" dirty="0"/>
          </a:p>
        </p:txBody>
      </p:sp>
      <p:sp>
        <p:nvSpPr>
          <p:cNvPr id="3" name="コンテンツ プレースホルダー 2"/>
          <p:cNvSpPr>
            <a:spLocks noGrp="1"/>
          </p:cNvSpPr>
          <p:nvPr>
            <p:ph idx="1"/>
          </p:nvPr>
        </p:nvSpPr>
        <p:spPr>
          <a:xfrm>
            <a:off x="457199" y="968969"/>
            <a:ext cx="11473211" cy="1020377"/>
          </a:xfrm>
        </p:spPr>
        <p:txBody>
          <a:bodyPr>
            <a:normAutofit/>
          </a:bodyPr>
          <a:lstStyle/>
          <a:p>
            <a:r>
              <a:rPr lang="ja-JP" altLang="en-US" sz="2400" b="1" dirty="0" smtClean="0"/>
              <a:t>平行移動</a:t>
            </a:r>
            <a:r>
              <a:rPr lang="ja-JP" altLang="en-US" sz="2400" dirty="0" smtClean="0"/>
              <a:t>と</a:t>
            </a:r>
            <a:r>
              <a:rPr lang="ja-JP" altLang="en-US" sz="2400" b="1" dirty="0" smtClean="0"/>
              <a:t>線形変換</a:t>
            </a:r>
            <a:r>
              <a:rPr lang="ja-JP" altLang="en-US" sz="2400" dirty="0" smtClean="0"/>
              <a:t>により得られる得られる変換のこと</a:t>
            </a:r>
            <a:endParaRPr kumimoji="1" lang="ja-JP" altLang="en-US" sz="2400" dirty="0" smtClean="0"/>
          </a:p>
          <a:p>
            <a:r>
              <a:rPr lang="ja-JP" altLang="en-US" sz="2400" dirty="0" smtClean="0"/>
              <a:t>英語発音は「</a:t>
            </a:r>
            <a:r>
              <a:rPr kumimoji="1" lang="ja-JP" altLang="en-US" sz="2400" dirty="0" smtClean="0"/>
              <a:t>アファイン」だけど</a:t>
            </a:r>
            <a:r>
              <a:rPr lang="ja-JP" altLang="en-US" sz="2400" dirty="0" smtClean="0"/>
              <a:t>，アフィンと読む人も多い</a:t>
            </a:r>
            <a:endParaRPr lang="en-US" altLang="ja-JP" sz="2400" dirty="0" smtClean="0"/>
          </a:p>
        </p:txBody>
      </p:sp>
      <p:grpSp>
        <p:nvGrpSpPr>
          <p:cNvPr id="101" name="グループ化 100"/>
          <p:cNvGrpSpPr/>
          <p:nvPr/>
        </p:nvGrpSpPr>
        <p:grpSpPr>
          <a:xfrm>
            <a:off x="457199" y="2894466"/>
            <a:ext cx="1616282" cy="1935131"/>
            <a:chOff x="457199" y="3127593"/>
            <a:chExt cx="1896519" cy="2270650"/>
          </a:xfrm>
        </p:grpSpPr>
        <p:pic>
          <p:nvPicPr>
            <p:cNvPr id="66" name="図 6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295" y="3429036"/>
              <a:ext cx="621316" cy="1836695"/>
            </a:xfrm>
            <a:prstGeom prst="rect">
              <a:avLst/>
            </a:prstGeom>
          </p:spPr>
        </p:pic>
        <p:cxnSp>
          <p:nvCxnSpPr>
            <p:cNvPr id="68" name="直線矢印コネクタ 67"/>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正方形/長方形 69"/>
                <p:cNvSpPr/>
                <p:nvPr/>
              </p:nvSpPr>
              <p:spPr>
                <a:xfrm>
                  <a:off x="1967330" y="4857503"/>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1967330" y="4857503"/>
                  <a:ext cx="386388" cy="400110"/>
                </a:xfrm>
                <a:prstGeom prst="rect">
                  <a:avLst/>
                </a:prstGeom>
                <a:blipFill rotWithShape="0">
                  <a:blip r:embed="rId4"/>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457199"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457199" y="3127593"/>
                  <a:ext cx="391004" cy="400110"/>
                </a:xfrm>
                <a:prstGeom prst="rect">
                  <a:avLst/>
                </a:prstGeom>
                <a:blipFill rotWithShape="0">
                  <a:blip r:embed="rId5"/>
                  <a:stretch>
                    <a:fillRect b="-25000"/>
                  </a:stretch>
                </a:blipFill>
              </p:spPr>
              <p:txBody>
                <a:bodyPr/>
                <a:lstStyle/>
                <a:p>
                  <a:r>
                    <a:rPr lang="ja-JP" altLang="en-US">
                      <a:noFill/>
                    </a:rPr>
                    <a:t> </a:t>
                  </a:r>
                </a:p>
              </p:txBody>
            </p:sp>
          </mc:Fallback>
        </mc:AlternateContent>
        <p:sp>
          <p:nvSpPr>
            <p:cNvPr id="72" name="円/楕円 71"/>
            <p:cNvSpPr/>
            <p:nvPr/>
          </p:nvSpPr>
          <p:spPr>
            <a:xfrm>
              <a:off x="1447135" y="3405958"/>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73" name="正方形/長方形 72"/>
              <p:cNvSpPr/>
              <p:nvPr/>
            </p:nvSpPr>
            <p:spPr>
              <a:xfrm>
                <a:off x="718781" y="4863076"/>
                <a:ext cx="988496" cy="57402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718781" y="4863076"/>
                <a:ext cx="988496" cy="574024"/>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00" name="グループ化 99"/>
          <p:cNvGrpSpPr/>
          <p:nvPr/>
        </p:nvGrpSpPr>
        <p:grpSpPr>
          <a:xfrm>
            <a:off x="2543160" y="2894466"/>
            <a:ext cx="1638135" cy="1935131"/>
            <a:chOff x="3487392" y="3127593"/>
            <a:chExt cx="1922161" cy="2270650"/>
          </a:xfrm>
        </p:grpSpPr>
        <p:pic>
          <p:nvPicPr>
            <p:cNvPr id="75" name="図 7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708309" y="3857336"/>
              <a:ext cx="1207111" cy="1207111"/>
            </a:xfrm>
            <a:prstGeom prst="rect">
              <a:avLst/>
            </a:prstGeom>
          </p:spPr>
        </p:pic>
        <p:cxnSp>
          <p:nvCxnSpPr>
            <p:cNvPr id="76" name="直線矢印コネクタ 75"/>
            <p:cNvCxnSpPr/>
            <p:nvPr/>
          </p:nvCxnSpPr>
          <p:spPr>
            <a:xfrm>
              <a:off x="3487392" y="5285363"/>
              <a:ext cx="17767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4086574"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正方形/長方形 77"/>
                <p:cNvSpPr/>
                <p:nvPr/>
              </p:nvSpPr>
              <p:spPr>
                <a:xfrm>
                  <a:off x="5023165" y="4882561"/>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5023165" y="4882561"/>
                  <a:ext cx="386388" cy="400110"/>
                </a:xfrm>
                <a:prstGeom prst="rect">
                  <a:avLst/>
                </a:prstGeom>
                <a:blipFill rotWithShape="0">
                  <a:blip r:embed="rId7"/>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p:cNvSpPr/>
                <p:nvPr/>
              </p:nvSpPr>
              <p:spPr>
                <a:xfrm>
                  <a:off x="3707132"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3707132" y="3127593"/>
                  <a:ext cx="391004" cy="400110"/>
                </a:xfrm>
                <a:prstGeom prst="rect">
                  <a:avLst/>
                </a:prstGeom>
                <a:blipFill rotWithShape="0">
                  <a:blip r:embed="rId8"/>
                  <a:stretch>
                    <a:fillRect b="-25000"/>
                  </a:stretch>
                </a:blipFill>
              </p:spPr>
              <p:txBody>
                <a:bodyPr/>
                <a:lstStyle/>
                <a:p>
                  <a:r>
                    <a:rPr lang="ja-JP" altLang="en-US">
                      <a:noFill/>
                    </a:rPr>
                    <a:t> </a:t>
                  </a:r>
                </a:p>
              </p:txBody>
            </p:sp>
          </mc:Fallback>
        </mc:AlternateContent>
        <p:sp>
          <p:nvSpPr>
            <p:cNvPr id="80" name="円/楕円 79"/>
            <p:cNvSpPr/>
            <p:nvPr/>
          </p:nvSpPr>
          <p:spPr>
            <a:xfrm>
              <a:off x="4499112" y="361416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81" name="円弧 80"/>
            <p:cNvSpPr/>
            <p:nvPr/>
          </p:nvSpPr>
          <p:spPr>
            <a:xfrm rot="1821516">
              <a:off x="4272262" y="5018806"/>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82" name="正方形/長方形 81"/>
                <p:cNvSpPr/>
                <p:nvPr/>
              </p:nvSpPr>
              <p:spPr>
                <a:xfrm>
                  <a:off x="4566294" y="494154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4566294" y="4941543"/>
                  <a:ext cx="394147" cy="400110"/>
                </a:xfrm>
                <a:prstGeom prst="rect">
                  <a:avLst/>
                </a:prstGeom>
                <a:blipFill rotWithShape="0">
                  <a:blip r:embed="rId9"/>
                  <a:stretch>
                    <a:fillRect b="-1071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83" name="正方形/長方形 82"/>
              <p:cNvSpPr/>
              <p:nvPr/>
            </p:nvSpPr>
            <p:spPr>
              <a:xfrm>
                <a:off x="2323382" y="4848367"/>
                <a:ext cx="1953773"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2323382" y="4848367"/>
                <a:ext cx="1953773" cy="603443"/>
              </a:xfrm>
              <a:prstGeom prst="rect">
                <a:avLst/>
              </a:prstGeom>
              <a:blipFill rotWithShape="0">
                <a:blip r:embed="rId10"/>
                <a:stretch>
                  <a:fillRect/>
                </a:stretch>
              </a:blipFill>
            </p:spPr>
            <p:txBody>
              <a:bodyPr/>
              <a:lstStyle/>
              <a:p>
                <a:r>
                  <a:rPr lang="ja-JP" altLang="en-US">
                    <a:noFill/>
                  </a:rPr>
                  <a:t> </a:t>
                </a:r>
              </a:p>
            </p:txBody>
          </p:sp>
        </mc:Fallback>
      </mc:AlternateContent>
      <p:grpSp>
        <p:nvGrpSpPr>
          <p:cNvPr id="103" name="グループ化 102"/>
          <p:cNvGrpSpPr/>
          <p:nvPr/>
        </p:nvGrpSpPr>
        <p:grpSpPr>
          <a:xfrm>
            <a:off x="4622623" y="2888026"/>
            <a:ext cx="2057905" cy="1965622"/>
            <a:chOff x="4897444" y="3117187"/>
            <a:chExt cx="2414712" cy="2306428"/>
          </a:xfrm>
        </p:grpSpPr>
        <p:pic>
          <p:nvPicPr>
            <p:cNvPr id="84" name="図 8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5030168" y="3899642"/>
              <a:ext cx="2281988" cy="1523973"/>
            </a:xfrm>
            <a:prstGeom prst="rect">
              <a:avLst/>
            </a:prstGeom>
            <a:scene3d>
              <a:camera prst="isometricOffAxis2Right"/>
              <a:lightRig rig="threePt" dir="t"/>
            </a:scene3d>
          </p:spPr>
        </p:pic>
        <p:grpSp>
          <p:nvGrpSpPr>
            <p:cNvPr id="102" name="グループ化 101"/>
            <p:cNvGrpSpPr/>
            <p:nvPr/>
          </p:nvGrpSpPr>
          <p:grpSpPr>
            <a:xfrm>
              <a:off x="4897444" y="3117187"/>
              <a:ext cx="2306213" cy="2270650"/>
              <a:chOff x="4567978" y="3117187"/>
              <a:chExt cx="2306213" cy="2270650"/>
            </a:xfrm>
          </p:grpSpPr>
          <p:cxnSp>
            <p:nvCxnSpPr>
              <p:cNvPr id="86" name="直線矢印コネクタ 85"/>
              <p:cNvCxnSpPr/>
              <p:nvPr/>
            </p:nvCxnSpPr>
            <p:spPr>
              <a:xfrm>
                <a:off x="4707400" y="5274957"/>
                <a:ext cx="206802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864436" y="3327934"/>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6487803" y="4846007"/>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6487803" y="4846007"/>
                    <a:ext cx="386388" cy="400110"/>
                  </a:xfrm>
                  <a:prstGeom prst="rect">
                    <a:avLst/>
                  </a:prstGeom>
                  <a:blipFill rotWithShape="0">
                    <a:blip r:embed="rId11"/>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4567978" y="3117187"/>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4567978" y="3117187"/>
                    <a:ext cx="391004" cy="400110"/>
                  </a:xfrm>
                  <a:prstGeom prst="rect">
                    <a:avLst/>
                  </a:prstGeom>
                  <a:blipFill rotWithShape="0">
                    <a:blip r:embed="rId12"/>
                    <a:stretch>
                      <a:fillRect b="-25000"/>
                    </a:stretch>
                  </a:blipFill>
                </p:spPr>
                <p:txBody>
                  <a:bodyPr/>
                  <a:lstStyle/>
                  <a:p>
                    <a:r>
                      <a:rPr lang="ja-JP" altLang="en-US">
                        <a:noFill/>
                      </a:rPr>
                      <a:t> </a:t>
                    </a:r>
                  </a:p>
                </p:txBody>
              </p:sp>
            </mc:Fallback>
          </mc:AlternateContent>
          <p:sp>
            <p:nvSpPr>
              <p:cNvPr id="90" name="円/楕円 89"/>
              <p:cNvSpPr/>
              <p:nvPr/>
            </p:nvSpPr>
            <p:spPr>
              <a:xfrm>
                <a:off x="6775423" y="4013954"/>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92" name="円弧 91"/>
              <p:cNvSpPr/>
              <p:nvPr/>
            </p:nvSpPr>
            <p:spPr>
              <a:xfrm rot="20682553">
                <a:off x="4623735" y="4764565"/>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93" name="正方形/長方形 92"/>
                  <p:cNvSpPr/>
                  <p:nvPr/>
                </p:nvSpPr>
                <p:spPr>
                  <a:xfrm>
                    <a:off x="4853700" y="447756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93" name="正方形/長方形 92"/>
                  <p:cNvSpPr>
                    <a:spLocks noRot="1" noChangeAspect="1" noMove="1" noResize="1" noEditPoints="1" noAdjustHandles="1" noChangeArrowheads="1" noChangeShapeType="1" noTextEdit="1"/>
                  </p:cNvSpPr>
                  <p:nvPr/>
                </p:nvSpPr>
                <p:spPr>
                  <a:xfrm>
                    <a:off x="4853700" y="4477563"/>
                    <a:ext cx="394147" cy="400110"/>
                  </a:xfrm>
                  <a:prstGeom prst="rect">
                    <a:avLst/>
                  </a:prstGeom>
                  <a:blipFill rotWithShape="0">
                    <a:blip r:embed="rId13"/>
                    <a:stretch>
                      <a:fillRect b="-89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94" name="正方形/長方形 93"/>
              <p:cNvSpPr/>
              <p:nvPr/>
            </p:nvSpPr>
            <p:spPr>
              <a:xfrm>
                <a:off x="5223881" y="4848367"/>
                <a:ext cx="984485"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5223881" y="4848367"/>
                <a:ext cx="984485" cy="603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7382177" y="4887389"/>
                <a:ext cx="1148391" cy="554254"/>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1</m:t>
                                </m:r>
                              </m:e>
                              <m:e>
                                <m:r>
                                  <a:rPr lang="en-US" altLang="ja-JP" b="0" i="1" smtClean="0">
                                    <a:latin typeface="Cambria Math" panose="02040503050406030204" pitchFamily="18" charset="0"/>
                                  </a:rPr>
                                  <m:t>0</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7382177" y="4887389"/>
                <a:ext cx="1148391" cy="554254"/>
              </a:xfrm>
              <a:prstGeom prst="rect">
                <a:avLst/>
              </a:prstGeom>
              <a:blipFill rotWithShape="0">
                <a:blip r:embed="rId15"/>
                <a:stretch>
                  <a:fillRect/>
                </a:stretch>
              </a:blipFill>
            </p:spPr>
            <p:txBody>
              <a:bodyPr/>
              <a:lstStyle/>
              <a:p>
                <a:r>
                  <a:rPr lang="ja-JP" altLang="en-US">
                    <a:noFill/>
                  </a:rPr>
                  <a:t> </a:t>
                </a:r>
              </a:p>
            </p:txBody>
          </p:sp>
        </mc:Fallback>
      </mc:AlternateContent>
      <p:grpSp>
        <p:nvGrpSpPr>
          <p:cNvPr id="104" name="グループ化 103"/>
          <p:cNvGrpSpPr/>
          <p:nvPr/>
        </p:nvGrpSpPr>
        <p:grpSpPr>
          <a:xfrm>
            <a:off x="7150208" y="2916232"/>
            <a:ext cx="1830396" cy="1913217"/>
            <a:chOff x="1076776" y="1560437"/>
            <a:chExt cx="3695259" cy="3862455"/>
          </a:xfrm>
        </p:grpSpPr>
        <p:grpSp>
          <p:nvGrpSpPr>
            <p:cNvPr id="105" name="グループ化 104"/>
            <p:cNvGrpSpPr/>
            <p:nvPr/>
          </p:nvGrpSpPr>
          <p:grpSpPr>
            <a:xfrm>
              <a:off x="1096563" y="1560437"/>
              <a:ext cx="3675472" cy="3862455"/>
              <a:chOff x="1477563" y="1458837"/>
              <a:chExt cx="3675472" cy="3862455"/>
            </a:xfrm>
          </p:grpSpPr>
          <p:cxnSp>
            <p:nvCxnSpPr>
              <p:cNvPr id="112" name="直線矢印コネクタ 111"/>
              <p:cNvCxnSpPr/>
              <p:nvPr/>
            </p:nvCxnSpPr>
            <p:spPr>
              <a:xfrm>
                <a:off x="1477563" y="3701166"/>
                <a:ext cx="32154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3033980" y="1700718"/>
                <a:ext cx="0" cy="36205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正方形/長方形 113"/>
                  <p:cNvSpPr/>
                  <p:nvPr/>
                </p:nvSpPr>
                <p:spPr>
                  <a:xfrm>
                    <a:off x="4372983" y="3037388"/>
                    <a:ext cx="780052"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14" name="正方形/長方形 113"/>
                  <p:cNvSpPr>
                    <a:spLocks noRot="1" noChangeAspect="1" noMove="1" noResize="1" noEditPoints="1" noAdjustHandles="1" noChangeArrowheads="1" noChangeShapeType="1" noTextEdit="1"/>
                  </p:cNvSpPr>
                  <p:nvPr/>
                </p:nvSpPr>
                <p:spPr>
                  <a:xfrm>
                    <a:off x="4372983" y="3037388"/>
                    <a:ext cx="780052" cy="807753"/>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正方形/長方形 114"/>
                  <p:cNvSpPr/>
                  <p:nvPr/>
                </p:nvSpPr>
                <p:spPr>
                  <a:xfrm>
                    <a:off x="2899695" y="1458837"/>
                    <a:ext cx="789371"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15" name="正方形/長方形 114"/>
                  <p:cNvSpPr>
                    <a:spLocks noRot="1" noChangeAspect="1" noMove="1" noResize="1" noEditPoints="1" noAdjustHandles="1" noChangeArrowheads="1" noChangeShapeType="1" noTextEdit="1"/>
                  </p:cNvSpPr>
                  <p:nvPr/>
                </p:nvSpPr>
                <p:spPr>
                  <a:xfrm>
                    <a:off x="2899695" y="1458837"/>
                    <a:ext cx="789371" cy="807753"/>
                  </a:xfrm>
                  <a:prstGeom prst="rect">
                    <a:avLst/>
                  </a:prstGeom>
                  <a:blipFill rotWithShape="0">
                    <a:blip r:embed="rId17"/>
                    <a:stretch>
                      <a:fillRect b="-7576"/>
                    </a:stretch>
                  </a:blipFill>
                </p:spPr>
                <p:txBody>
                  <a:bodyPr/>
                  <a:lstStyle/>
                  <a:p>
                    <a:r>
                      <a:rPr lang="ja-JP" altLang="en-US">
                        <a:noFill/>
                      </a:rPr>
                      <a:t> </a:t>
                    </a:r>
                  </a:p>
                </p:txBody>
              </p:sp>
            </mc:Fallback>
          </mc:AlternateContent>
          <p:pic>
            <p:nvPicPr>
              <p:cNvPr id="116" name="図 1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117" name="図 1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118" name="図 1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p:sp>
          <p:nvSpPr>
            <p:cNvPr id="107" name="円/楕円 106"/>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09" name="円/楕円 108"/>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11" name="円/楕円 110"/>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grpSp>
        <p:nvGrpSpPr>
          <p:cNvPr id="148" name="グループ化 147"/>
          <p:cNvGrpSpPr/>
          <p:nvPr/>
        </p:nvGrpSpPr>
        <p:grpSpPr>
          <a:xfrm>
            <a:off x="9715566" y="2878984"/>
            <a:ext cx="2216519" cy="1952705"/>
            <a:chOff x="15142081" y="196882"/>
            <a:chExt cx="4216420" cy="3714573"/>
          </a:xfrm>
        </p:grpSpPr>
        <p:pic>
          <p:nvPicPr>
            <p:cNvPr id="128" name="図 12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6081506" y="2081100"/>
              <a:ext cx="1343889" cy="1343890"/>
            </a:xfrm>
            <a:prstGeom prst="rect">
              <a:avLst/>
            </a:prstGeom>
          </p:spPr>
        </p:pic>
        <p:cxnSp>
          <p:nvCxnSpPr>
            <p:cNvPr id="137" name="直線矢印コネクタ 136"/>
            <p:cNvCxnSpPr/>
            <p:nvPr/>
          </p:nvCxnSpPr>
          <p:spPr>
            <a:xfrm>
              <a:off x="15554067" y="3726794"/>
              <a:ext cx="34857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flipV="1">
              <a:off x="15762813" y="541645"/>
              <a:ext cx="0" cy="33698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正方形/長方形 138"/>
                <p:cNvSpPr/>
                <p:nvPr/>
              </p:nvSpPr>
              <p:spPr>
                <a:xfrm>
                  <a:off x="18623486" y="3021135"/>
                  <a:ext cx="73501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39" name="正方形/長方形 138"/>
                <p:cNvSpPr>
                  <a:spLocks noRot="1" noChangeAspect="1" noMove="1" noResize="1" noEditPoints="1" noAdjustHandles="1" noChangeArrowheads="1" noChangeShapeType="1" noTextEdit="1"/>
                </p:cNvSpPr>
                <p:nvPr/>
              </p:nvSpPr>
              <p:spPr>
                <a:xfrm>
                  <a:off x="18623486" y="3021135"/>
                  <a:ext cx="735015" cy="761117"/>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正方形/長方形 139"/>
                <p:cNvSpPr/>
                <p:nvPr/>
              </p:nvSpPr>
              <p:spPr>
                <a:xfrm>
                  <a:off x="15142081" y="196882"/>
                  <a:ext cx="74379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15142081" y="196882"/>
                  <a:ext cx="743795" cy="761117"/>
                </a:xfrm>
                <a:prstGeom prst="rect">
                  <a:avLst/>
                </a:prstGeom>
                <a:blipFill rotWithShape="0">
                  <a:blip r:embed="rId19"/>
                  <a:stretch>
                    <a:fillRect b="-7576"/>
                  </a:stretch>
                </a:blipFill>
              </p:spPr>
              <p:txBody>
                <a:bodyPr/>
                <a:lstStyle/>
                <a:p>
                  <a:r>
                    <a:rPr lang="ja-JP" altLang="en-US">
                      <a:noFill/>
                    </a:rPr>
                    <a:t> </a:t>
                  </a:r>
                </a:p>
              </p:txBody>
            </p:sp>
          </mc:Fallback>
        </mc:AlternateContent>
        <p:pic>
          <p:nvPicPr>
            <p:cNvPr id="144" name="図 14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940208" y="547056"/>
              <a:ext cx="1343889" cy="1343890"/>
            </a:xfrm>
            <a:prstGeom prst="rect">
              <a:avLst/>
            </a:prstGeom>
          </p:spPr>
        </p:pic>
        <p:sp>
          <p:nvSpPr>
            <p:cNvPr id="146" name="円/楕円 145"/>
            <p:cNvSpPr/>
            <p:nvPr/>
          </p:nvSpPr>
          <p:spPr>
            <a:xfrm>
              <a:off x="18203084" y="495654"/>
              <a:ext cx="104248" cy="1042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7" name="右矢印 146"/>
            <p:cNvSpPr/>
            <p:nvPr/>
          </p:nvSpPr>
          <p:spPr>
            <a:xfrm rot="17276526">
              <a:off x="16576518" y="1834967"/>
              <a:ext cx="1316707" cy="53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149" name="正方形/長方形 148"/>
          <p:cNvSpPr/>
          <p:nvPr/>
        </p:nvSpPr>
        <p:spPr>
          <a:xfrm>
            <a:off x="751361" y="2718665"/>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907828" y="2718665"/>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223881" y="2718665"/>
            <a:ext cx="87716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せん断</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7595421" y="2718665"/>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10269828" y="2718665"/>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平行移動</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4" name="正方形/長方形 153"/>
              <p:cNvSpPr/>
              <p:nvPr/>
            </p:nvSpPr>
            <p:spPr>
              <a:xfrm>
                <a:off x="10332390" y="4859015"/>
                <a:ext cx="1312411" cy="61196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1"/>
                                    <m:mcJc m:val="center"/>
                                  </m:mcPr>
                                </m:mc>
                              </m:mcs>
                              <m:ctrlPr>
                                <a:rPr lang="en-US" altLang="ja-JP" b="1" i="1">
                                  <a:latin typeface="Cambria Math" panose="02040503050406030204" pitchFamily="18" charset="0"/>
                                </a:rPr>
                              </m:ctrlPr>
                            </m:mPr>
                            <m:mr>
                              <m:e>
                                <m: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smtClean="0">
                                        <a:latin typeface="Cambria Math" panose="02040503050406030204" pitchFamily="18" charset="0"/>
                                      </a:rPr>
                                    </m:ctrlPr>
                                  </m:sSubPr>
                                  <m:e>
                                    <m:r>
                                      <m:rPr>
                                        <m:brk m:alnAt="7"/>
                                      </m:rPr>
                                      <a:rPr lang="en-US" altLang="ja-JP" b="0" i="1" smtClean="0">
                                        <a:latin typeface="Cambria Math" panose="02040503050406030204" pitchFamily="18" charset="0"/>
                                      </a:rPr>
                                      <m:t>𝑡</m:t>
                                    </m:r>
                                  </m:e>
                                  <m:sub>
                                    <m:r>
                                      <m:rPr>
                                        <m:brk m:alnAt="7"/>
                                      </m:rPr>
                                      <a:rPr lang="en-US" altLang="ja-JP" b="0" i="1" smtClean="0">
                                        <a:latin typeface="Cambria Math" panose="02040503050406030204" pitchFamily="18" charset="0"/>
                                      </a:rPr>
                                      <m:t>𝑥</m:t>
                                    </m:r>
                                  </m:sub>
                                </m:sSub>
                              </m:e>
                            </m:m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𝑡</m:t>
                                    </m:r>
                                  </m:e>
                                  <m:sub>
                                    <m:r>
                                      <a:rPr lang="en-US" altLang="ja-JP" b="0" i="1" smtClean="0">
                                        <a:latin typeface="Cambria Math" panose="02040503050406030204" pitchFamily="18" charset="0"/>
                                      </a:rPr>
                                      <m:t>𝑦</m:t>
                                    </m:r>
                                  </m:sub>
                                </m:sSub>
                              </m:e>
                            </m:mr>
                          </m:m>
                        </m:e>
                      </m:d>
                    </m:oMath>
                  </m:oMathPara>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10332390" y="4859015"/>
                <a:ext cx="1312411" cy="611962"/>
              </a:xfrm>
              <a:prstGeom prst="rect">
                <a:avLst/>
              </a:prstGeom>
              <a:blipFill rotWithShape="0">
                <a:blip r:embed="rId20"/>
                <a:stretch>
                  <a:fillRect/>
                </a:stretch>
              </a:blipFill>
            </p:spPr>
            <p:txBody>
              <a:bodyPr/>
              <a:lstStyle/>
              <a:p>
                <a:r>
                  <a:rPr lang="ja-JP" altLang="en-US">
                    <a:noFill/>
                  </a:rPr>
                  <a:t> </a:t>
                </a:r>
              </a:p>
            </p:txBody>
          </p:sp>
        </mc:Fallback>
      </mc:AlternateContent>
      <p:sp>
        <p:nvSpPr>
          <p:cNvPr id="159" name="正方形/長方形 158"/>
          <p:cNvSpPr/>
          <p:nvPr/>
        </p:nvSpPr>
        <p:spPr>
          <a:xfrm>
            <a:off x="9136729" y="6095402"/>
            <a:ext cx="2864823" cy="646331"/>
          </a:xfrm>
          <a:prstGeom prst="rect">
            <a:avLst/>
          </a:prstGeom>
        </p:spPr>
        <p:txBody>
          <a:bodyPr wrap="none">
            <a:spAutoFit/>
          </a:bodyPr>
          <a:lstStyle/>
          <a:p>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Affine </a:t>
            </a: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変換 </a:t>
            </a:r>
          </a:p>
        </p:txBody>
      </p:sp>
      <p:sp>
        <p:nvSpPr>
          <p:cNvPr id="162" name="正方形/長方形 161"/>
          <p:cNvSpPr/>
          <p:nvPr/>
        </p:nvSpPr>
        <p:spPr>
          <a:xfrm>
            <a:off x="3696630" y="5706349"/>
            <a:ext cx="2185214"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線形</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変換 </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42767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1229443" y="4892590"/>
            <a:ext cx="8490290" cy="18288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a:spLocks noGrp="1"/>
          </p:cNvSpPr>
          <p:nvPr>
            <p:ph type="title"/>
          </p:nvPr>
        </p:nvSpPr>
        <p:spPr>
          <a:xfrm>
            <a:off x="564736" y="214123"/>
            <a:ext cx="8229600" cy="634082"/>
          </a:xfrm>
        </p:spPr>
        <p:txBody>
          <a:bodyPr>
            <a:noAutofit/>
          </a:bodyPr>
          <a:lstStyle/>
          <a:p>
            <a:r>
              <a:rPr kumimoji="1" lang="ja-JP" altLang="en-US" sz="3600" dirty="0" smtClean="0"/>
              <a:t>同次座標系表現</a:t>
            </a:r>
            <a:endParaRPr kumimoji="1" lang="ja-JP" altLang="en-US" sz="3600" dirty="0"/>
          </a:p>
        </p:txBody>
      </p:sp>
      <mc:AlternateContent xmlns:mc="http://schemas.openxmlformats.org/markup-compatibility/2006" xmlns:a14="http://schemas.microsoft.com/office/drawing/2010/main">
        <mc:Choice Requires="a14">
          <p:sp>
            <p:nvSpPr>
              <p:cNvPr id="6" name="テキスト ボックス 5"/>
              <p:cNvSpPr txBox="1"/>
              <p:nvPr/>
            </p:nvSpPr>
            <p:spPr>
              <a:xfrm>
                <a:off x="564736" y="919687"/>
                <a:ext cx="10956846" cy="1570110"/>
              </a:xfrm>
              <a:prstGeom prst="rect">
                <a:avLst/>
              </a:prstGeom>
              <a:noFill/>
            </p:spPr>
            <p:txBody>
              <a:bodyPr wrap="none" rtlCol="0">
                <a:spAutoFit/>
              </a:bodyPr>
              <a:lstStyle/>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次元座標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を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次元ベクトル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i="1">
                                  <a:solidFill>
                                    <a:srgbClr val="FF0000"/>
                                  </a:solidFill>
                                  <a:latin typeface="Cambria Math"/>
                                </a:rPr>
                                <m:t>𝑤</m:t>
                              </m:r>
                              <m:r>
                                <m:rPr>
                                  <m:brk m:alnAt="7"/>
                                </m:rPr>
                                <a:rPr lang="en-US" altLang="ja-JP" sz="2400" i="1">
                                  <a:latin typeface="Cambria Math"/>
                                </a:rPr>
                                <m:t>𝑥</m:t>
                              </m:r>
                            </m:e>
                          </m:mr>
                          <m:mr>
                            <m:e>
                              <m:r>
                                <a:rPr lang="en-US" altLang="ja-JP" sz="2400" i="1">
                                  <a:solidFill>
                                    <a:srgbClr val="FF0000"/>
                                  </a:solidFill>
                                  <a:latin typeface="Cambria Math"/>
                                </a:rPr>
                                <m:t>𝑤</m:t>
                              </m:r>
                              <m:r>
                                <a:rPr lang="en-US" altLang="ja-JP" sz="2400" i="1">
                                  <a:latin typeface="Cambria Math"/>
                                </a:rPr>
                                <m:t>𝑦</m:t>
                              </m:r>
                            </m:e>
                          </m:mr>
                          <m:mr>
                            <m:e>
                              <m:r>
                                <a:rPr lang="en-US" altLang="ja-JP" sz="2400" b="0" i="1" smtClean="0">
                                  <a:solidFill>
                                    <a:srgbClr val="FF0000"/>
                                  </a:solidFill>
                                  <a:latin typeface="Cambria Math"/>
                                </a:rPr>
                                <m:t>𝑤</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表記する方法</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同じ２次元座標を表す同次座標を同値である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と言い，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式では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記号で</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表す</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64736" y="919687"/>
                <a:ext cx="10956846" cy="1570110"/>
              </a:xfrm>
              <a:prstGeom prst="rect">
                <a:avLst/>
              </a:prstGeom>
              <a:blipFill rotWithShape="0">
                <a:blip r:embed="rId3"/>
                <a:stretch>
                  <a:fillRect l="-890" b="-58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1229443" y="2753444"/>
                <a:ext cx="7377341" cy="904158"/>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次元座標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は，同次座標で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r>
                            <m:e>
                              <m:r>
                                <a:rPr lang="en-US" altLang="ja-JP" sz="2000" b="0" i="1" smtClean="0">
                                  <a:latin typeface="Cambria Math"/>
                                </a:rPr>
                                <m:t>1</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4</m:t>
                              </m:r>
                            </m:e>
                          </m:mr>
                          <m:mr>
                            <m:e>
                              <m:r>
                                <a:rPr lang="en-US" altLang="ja-JP" sz="2000" b="0" i="1" smtClean="0">
                                  <a:latin typeface="Cambria Math"/>
                                </a:rPr>
                                <m:t>10</m:t>
                              </m:r>
                            </m:e>
                          </m:mr>
                          <m:mr>
                            <m:e>
                              <m:r>
                                <a:rPr lang="en-US" altLang="ja-JP" sz="2000" b="0" i="1" smtClean="0">
                                  <a:latin typeface="Cambria Math"/>
                                </a:rPr>
                                <m:t>2</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と表せる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229443" y="2753444"/>
                <a:ext cx="7377341" cy="904158"/>
              </a:xfrm>
              <a:prstGeom prst="rect">
                <a:avLst/>
              </a:prstGeom>
              <a:blipFill rotWithShape="0">
                <a:blip r:embed="rId4"/>
                <a:stretch>
                  <a:fillRect l="-909"/>
                </a:stretch>
              </a:blipFill>
            </p:spPr>
            <p:txBody>
              <a:bodyPr/>
              <a:lstStyle/>
              <a:p>
                <a:r>
                  <a:rPr lang="ja-JP" altLang="en-US">
                    <a:noFill/>
                  </a:rPr>
                  <a:t> </a:t>
                </a:r>
              </a:p>
            </p:txBody>
          </p:sp>
        </mc:Fallback>
      </mc:AlternateContent>
      <p:sp>
        <p:nvSpPr>
          <p:cNvPr id="8" name="正方形/長方形 7"/>
          <p:cNvSpPr/>
          <p:nvPr/>
        </p:nvSpPr>
        <p:spPr>
          <a:xfrm>
            <a:off x="12794896" y="5495315"/>
            <a:ext cx="2124299"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CG</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の講義では頻出</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430113" y="5137669"/>
            <a:ext cx="4883068" cy="461665"/>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とりあえず</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w = 1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の場合を考える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 name="正方形/長方形 9"/>
              <p:cNvSpPr/>
              <p:nvPr/>
            </p:nvSpPr>
            <p:spPr>
              <a:xfrm>
                <a:off x="1430113" y="5674501"/>
                <a:ext cx="6948249" cy="1046890"/>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次元座標</a:t>
                </a:r>
                <a14:m>
                  <m:oMath xmlns:m="http://schemas.openxmlformats.org/officeDocument/2006/math">
                    <m:d>
                      <m:dPr>
                        <m:ctrlPr>
                          <a:rPr lang="en-US" altLang="ja-JP" sz="240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b="0" i="1">
                                  <a:latin typeface="Cambria Math"/>
                                </a:rPr>
                                <m:t>𝑥</m:t>
                              </m:r>
                            </m:e>
                          </m:mr>
                          <m:mr>
                            <m:e>
                              <m:r>
                                <a:rPr lang="en-US" altLang="ja-JP" sz="2400" b="0" i="1">
                                  <a:latin typeface="Cambria Math"/>
                                </a:rPr>
                                <m:t>𝑦</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は，同次座標では</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a:latin typeface="Cambria Math"/>
                                </a:rPr>
                                <m:t>𝑥</m:t>
                              </m:r>
                            </m:e>
                          </m:mr>
                          <m:mr>
                            <m:e>
                              <m:r>
                                <a:rPr lang="en-US" altLang="ja-JP" sz="2400" b="0" i="1">
                                  <a:latin typeface="Cambria Math"/>
                                </a:rPr>
                                <m:t>𝑦</m:t>
                              </m:r>
                            </m:e>
                          </m:mr>
                          <m:mr>
                            <m:e>
                              <m:r>
                                <a:rPr lang="en-US" altLang="ja-JP" sz="2400" b="0" i="1">
                                  <a:latin typeface="Cambria Math"/>
                                </a:rPr>
                                <m:t>1</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と表記できる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1430113" y="5674501"/>
                <a:ext cx="6948249" cy="1046890"/>
              </a:xfrm>
              <a:prstGeom prst="rect">
                <a:avLst/>
              </a:prstGeom>
              <a:blipFill rotWithShape="0">
                <a:blip r:embed="rId5"/>
                <a:stretch>
                  <a:fillRect l="-1405" r="-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229443" y="3616811"/>
                <a:ext cx="6414769" cy="904158"/>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同次座標</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r>
                      <a:rPr lang="en-US" altLang="ja-JP" sz="2000" b="0" i="0" smtClean="0">
                        <a:latin typeface="Cambria Math" panose="02040503050406030204" pitchFamily="18" charset="0"/>
                      </a:rPr>
                      <m:t> </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は同値である，</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r>
                      <a:rPr lang="en-US" altLang="ja-JP" sz="2000" b="0" i="1"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229443" y="3616811"/>
                <a:ext cx="6414769" cy="904158"/>
              </a:xfrm>
              <a:prstGeom prst="rect">
                <a:avLst/>
              </a:prstGeom>
              <a:blipFill rotWithShape="0">
                <a:blip r:embed="rId6"/>
                <a:stretch>
                  <a:fillRect l="-10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94309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a:t>
            </a:r>
            <a:endParaRPr kumimoji="1" lang="ja-JP" altLang="en-US" sz="3600" dirty="0"/>
          </a:p>
        </p:txBody>
      </p:sp>
      <p:sp>
        <p:nvSpPr>
          <p:cNvPr id="3" name="コンテンツ プレースホルダー 2"/>
          <p:cNvSpPr>
            <a:spLocks noGrp="1"/>
          </p:cNvSpPr>
          <p:nvPr>
            <p:ph idx="1"/>
          </p:nvPr>
        </p:nvSpPr>
        <p:spPr>
          <a:xfrm>
            <a:off x="635242" y="1343722"/>
            <a:ext cx="11220961" cy="5296829"/>
          </a:xfrm>
        </p:spPr>
        <p:txBody>
          <a:bodyPr>
            <a:normAutofit/>
          </a:bodyPr>
          <a:lstStyle/>
          <a:p>
            <a:pPr marL="0" indent="0">
              <a:spcBef>
                <a:spcPts val="1200"/>
              </a:spcBef>
              <a:buNone/>
            </a:pPr>
            <a:r>
              <a:rPr lang="ja-JP" altLang="en-US" dirty="0" smtClean="0"/>
              <a:t>達成目標</a:t>
            </a:r>
            <a:endParaRPr lang="en-US" altLang="ja-JP" dirty="0" smtClean="0"/>
          </a:p>
          <a:p>
            <a:pPr>
              <a:spcBef>
                <a:spcPts val="1200"/>
              </a:spcBef>
            </a:pPr>
            <a:r>
              <a:rPr lang="ja-JP" altLang="en-US" sz="2400" dirty="0" smtClean="0"/>
              <a:t>画像</a:t>
            </a:r>
            <a:r>
              <a:rPr lang="ja-JP" altLang="en-US" sz="2400" dirty="0"/>
              <a:t>の幾何学変換を</a:t>
            </a:r>
            <a:r>
              <a:rPr lang="ja-JP" altLang="en-US" sz="2400" dirty="0" smtClean="0"/>
              <a:t>計算でき</a:t>
            </a:r>
            <a:r>
              <a:rPr lang="ja-JP" altLang="en-US" sz="2400" dirty="0"/>
              <a:t>，その効果を説明できる</a:t>
            </a:r>
            <a:r>
              <a:rPr lang="ja-JP" altLang="en-US" sz="2400" dirty="0" smtClean="0"/>
              <a:t>．</a:t>
            </a:r>
            <a:endParaRPr lang="en-US" altLang="ja-JP" sz="2400" dirty="0" smtClean="0"/>
          </a:p>
          <a:p>
            <a:pPr>
              <a:spcBef>
                <a:spcPts val="1200"/>
              </a:spcBef>
            </a:pPr>
            <a:r>
              <a:rPr lang="ja-JP" altLang="en-US" sz="2400" dirty="0"/>
              <a:t>相似</a:t>
            </a:r>
            <a:r>
              <a:rPr lang="ja-JP" altLang="en-US" sz="2400" dirty="0" smtClean="0"/>
              <a:t>変換・剛体変換・アファイン変換・射影変換を正しく計算でき，それぞれの効果を説明できる</a:t>
            </a:r>
            <a:endParaRPr lang="en-US" altLang="ja-JP" sz="2400" dirty="0" smtClean="0"/>
          </a:p>
          <a:p>
            <a:pPr marL="457200" lvl="1" indent="0">
              <a:spcBef>
                <a:spcPts val="1200"/>
              </a:spcBef>
              <a:buNone/>
            </a:pPr>
            <a:endParaRPr lang="en-US" altLang="ja-JP" sz="2000" dirty="0" smtClean="0"/>
          </a:p>
          <a:p>
            <a:pPr marL="0" indent="0">
              <a:spcBef>
                <a:spcPts val="1200"/>
              </a:spcBef>
              <a:buNone/>
            </a:pPr>
            <a:r>
              <a:rPr lang="en-US" altLang="ja-JP" dirty="0" smtClean="0"/>
              <a:t>Contents</a:t>
            </a:r>
            <a:endParaRPr lang="en-US" altLang="ja-JP" dirty="0"/>
          </a:p>
          <a:p>
            <a:pPr>
              <a:spcBef>
                <a:spcPts val="1200"/>
              </a:spcBef>
            </a:pPr>
            <a:r>
              <a:rPr lang="ja-JP" altLang="en-US" sz="2400" dirty="0" smtClean="0"/>
              <a:t>行列とベクトルの復習</a:t>
            </a:r>
            <a:endParaRPr lang="en-US" altLang="ja-JP" sz="2400" dirty="0" smtClean="0"/>
          </a:p>
          <a:p>
            <a:pPr>
              <a:spcBef>
                <a:spcPts val="1200"/>
              </a:spcBef>
            </a:pPr>
            <a:r>
              <a:rPr lang="ja-JP" altLang="en-US" sz="2400" dirty="0"/>
              <a:t>線形</a:t>
            </a:r>
            <a:r>
              <a:rPr lang="ja-JP" altLang="en-US" sz="2400" dirty="0" smtClean="0"/>
              <a:t>変換（拡大・縮小 </a:t>
            </a:r>
            <a:r>
              <a:rPr lang="en-US" altLang="ja-JP" sz="2400" dirty="0" smtClean="0"/>
              <a:t>/ </a:t>
            </a:r>
            <a:r>
              <a:rPr lang="ja-JP" altLang="en-US" sz="2400" dirty="0" smtClean="0"/>
              <a:t>回転 </a:t>
            </a:r>
            <a:r>
              <a:rPr lang="en-US" altLang="ja-JP" sz="2400" dirty="0" smtClean="0"/>
              <a:t>/ </a:t>
            </a:r>
            <a:r>
              <a:rPr lang="ja-JP" altLang="en-US" sz="2400" dirty="0" smtClean="0"/>
              <a:t>鏡映 </a:t>
            </a:r>
            <a:r>
              <a:rPr lang="en-US" altLang="ja-JP" sz="2400" dirty="0" smtClean="0"/>
              <a:t>/ </a:t>
            </a:r>
            <a:r>
              <a:rPr lang="ja-JP" altLang="en-US" sz="2400" dirty="0" smtClean="0"/>
              <a:t>せん断 </a:t>
            </a:r>
            <a:r>
              <a:rPr lang="en-US" altLang="ja-JP" sz="2400" dirty="0" smtClean="0"/>
              <a:t>/ </a:t>
            </a:r>
            <a:r>
              <a:rPr lang="ja-JP" altLang="en-US" sz="2400" dirty="0" smtClean="0"/>
              <a:t>合成</a:t>
            </a:r>
            <a:r>
              <a:rPr lang="en-US" altLang="ja-JP" sz="2400" dirty="0" smtClean="0"/>
              <a:t>)</a:t>
            </a:r>
          </a:p>
          <a:p>
            <a:pPr>
              <a:spcBef>
                <a:spcPts val="1200"/>
              </a:spcBef>
            </a:pPr>
            <a:r>
              <a:rPr lang="ja-JP" altLang="en-US" sz="2400" dirty="0" smtClean="0"/>
              <a:t>アフィン変換（平行移動 </a:t>
            </a:r>
            <a:r>
              <a:rPr lang="en-US" altLang="ja-JP" sz="2400" dirty="0" smtClean="0"/>
              <a:t>/ </a:t>
            </a:r>
            <a:r>
              <a:rPr lang="ja-JP" altLang="en-US" sz="2400" dirty="0" smtClean="0"/>
              <a:t>同</a:t>
            </a:r>
            <a:r>
              <a:rPr lang="ja-JP" altLang="en-US" sz="2400" dirty="0"/>
              <a:t>次座標</a:t>
            </a:r>
            <a:r>
              <a:rPr lang="ja-JP" altLang="en-US" sz="2400" dirty="0" smtClean="0"/>
              <a:t>系</a:t>
            </a:r>
            <a:r>
              <a:rPr lang="en-US" altLang="ja-JP" sz="2400" dirty="0" smtClean="0"/>
              <a:t>)</a:t>
            </a:r>
            <a:endParaRPr lang="en-US" altLang="ja-JP" dirty="0" smtClean="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2668" y="425917"/>
            <a:ext cx="4514519" cy="1665349"/>
          </a:xfrm>
        </p:spPr>
        <p:txBody>
          <a:bodyPr>
            <a:normAutofit/>
          </a:bodyPr>
          <a:lstStyle/>
          <a:p>
            <a:pPr algn="ctr">
              <a:lnSpc>
                <a:spcPct val="100000"/>
              </a:lnSpc>
              <a:spcBef>
                <a:spcPts val="0"/>
              </a:spcBef>
              <a:spcAft>
                <a:spcPts val="1200"/>
              </a:spcAft>
            </a:pPr>
            <a:r>
              <a:rPr kumimoji="1" lang="ja-JP" altLang="en-US" sz="3200" dirty="0" smtClean="0"/>
              <a:t>アフィン変換の</a:t>
            </a:r>
            <a:r>
              <a:rPr kumimoji="1" lang="en-US" altLang="ja-JP" sz="3200" dirty="0" smtClean="0"/>
              <a:t/>
            </a:r>
            <a:br>
              <a:rPr kumimoji="1" lang="en-US" altLang="ja-JP" sz="3200" dirty="0" smtClean="0"/>
            </a:br>
            <a:r>
              <a:rPr kumimoji="1" lang="ja-JP" altLang="en-US" sz="3200" dirty="0" smtClean="0"/>
              <a:t>同次座標表現</a:t>
            </a:r>
            <a:endParaRPr kumimoji="1" lang="ja-JP" altLang="en-US" sz="3200" dirty="0"/>
          </a:p>
        </p:txBody>
      </p:sp>
      <mc:AlternateContent xmlns:mc="http://schemas.openxmlformats.org/markup-compatibility/2006" xmlns:a14="http://schemas.microsoft.com/office/drawing/2010/main">
        <mc:Choice Requires="a14">
          <p:sp>
            <p:nvSpPr>
              <p:cNvPr id="5" name="正方形/長方形 4"/>
              <p:cNvSpPr/>
              <p:nvPr/>
            </p:nvSpPr>
            <p:spPr>
              <a:xfrm>
                <a:off x="1899465" y="3271404"/>
                <a:ext cx="3396764"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899465" y="3271404"/>
                <a:ext cx="3396764" cy="1105046"/>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1899465" y="2730450"/>
            <a:ext cx="1415772"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491066" y="2493217"/>
            <a:ext cx="1616282" cy="1935131"/>
            <a:chOff x="457199" y="3127593"/>
            <a:chExt cx="1896519" cy="2270650"/>
          </a:xfrm>
        </p:grpSpPr>
        <p:pic>
          <p:nvPicPr>
            <p:cNvPr id="8" name="図 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295" y="3429036"/>
              <a:ext cx="621316" cy="1836695"/>
            </a:xfrm>
            <a:prstGeom prst="rect">
              <a:avLst/>
            </a:prstGeom>
          </p:spPr>
        </p:pic>
        <p:cxnSp>
          <p:nvCxnSpPr>
            <p:cNvPr id="9" name="直線矢印コネクタ 8"/>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1967330" y="4857503"/>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967330" y="4857503"/>
                  <a:ext cx="386388" cy="400110"/>
                </a:xfrm>
                <a:prstGeom prst="rect">
                  <a:avLst/>
                </a:prstGeom>
                <a:blipFill rotWithShape="0">
                  <a:blip r:embed="rId4"/>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457199"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57199" y="3127593"/>
                  <a:ext cx="391004" cy="400110"/>
                </a:xfrm>
                <a:prstGeom prst="rect">
                  <a:avLst/>
                </a:prstGeom>
                <a:blipFill rotWithShape="0">
                  <a:blip r:embed="rId5"/>
                  <a:stretch>
                    <a:fillRect b="-25000"/>
                  </a:stretch>
                </a:blipFill>
              </p:spPr>
              <p:txBody>
                <a:bodyPr/>
                <a:lstStyle/>
                <a:p>
                  <a:r>
                    <a:rPr lang="ja-JP" altLang="en-US">
                      <a:noFill/>
                    </a:rPr>
                    <a:t> </a:t>
                  </a:r>
                </a:p>
              </p:txBody>
            </p:sp>
          </mc:Fallback>
        </mc:AlternateContent>
        <p:sp>
          <p:nvSpPr>
            <p:cNvPr id="13" name="円/楕円 12"/>
            <p:cNvSpPr/>
            <p:nvPr/>
          </p:nvSpPr>
          <p:spPr>
            <a:xfrm>
              <a:off x="1447135" y="3405958"/>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grpSp>
        <p:nvGrpSpPr>
          <p:cNvPr id="14" name="グループ化 13"/>
          <p:cNvGrpSpPr/>
          <p:nvPr/>
        </p:nvGrpSpPr>
        <p:grpSpPr>
          <a:xfrm>
            <a:off x="285398" y="4830816"/>
            <a:ext cx="1638135" cy="1935131"/>
            <a:chOff x="3487392" y="3127593"/>
            <a:chExt cx="1922161" cy="2270650"/>
          </a:xfrm>
        </p:grpSpPr>
        <p:pic>
          <p:nvPicPr>
            <p:cNvPr id="15" name="図 1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708309" y="3857336"/>
              <a:ext cx="1207111" cy="1207111"/>
            </a:xfrm>
            <a:prstGeom prst="rect">
              <a:avLst/>
            </a:prstGeom>
          </p:spPr>
        </p:pic>
        <p:cxnSp>
          <p:nvCxnSpPr>
            <p:cNvPr id="16" name="直線矢印コネクタ 15"/>
            <p:cNvCxnSpPr/>
            <p:nvPr/>
          </p:nvCxnSpPr>
          <p:spPr>
            <a:xfrm>
              <a:off x="3487392" y="5285363"/>
              <a:ext cx="17767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4086574"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5023165" y="4882561"/>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023165" y="4882561"/>
                  <a:ext cx="386388" cy="400110"/>
                </a:xfrm>
                <a:prstGeom prst="rect">
                  <a:avLst/>
                </a:prstGeom>
                <a:blipFill rotWithShape="0">
                  <a:blip r:embed="rId6"/>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707132"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707132" y="3127593"/>
                  <a:ext cx="391004" cy="400110"/>
                </a:xfrm>
                <a:prstGeom prst="rect">
                  <a:avLst/>
                </a:prstGeom>
                <a:blipFill rotWithShape="0">
                  <a:blip r:embed="rId7"/>
                  <a:stretch>
                    <a:fillRect b="-26786"/>
                  </a:stretch>
                </a:blipFill>
              </p:spPr>
              <p:txBody>
                <a:bodyPr/>
                <a:lstStyle/>
                <a:p>
                  <a:r>
                    <a:rPr lang="ja-JP" altLang="en-US">
                      <a:noFill/>
                    </a:rPr>
                    <a:t> </a:t>
                  </a:r>
                </a:p>
              </p:txBody>
            </p:sp>
          </mc:Fallback>
        </mc:AlternateContent>
        <p:sp>
          <p:nvSpPr>
            <p:cNvPr id="20" name="円/楕円 19"/>
            <p:cNvSpPr/>
            <p:nvPr/>
          </p:nvSpPr>
          <p:spPr>
            <a:xfrm>
              <a:off x="4499112" y="361416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1" name="円弧 20"/>
            <p:cNvSpPr/>
            <p:nvPr/>
          </p:nvSpPr>
          <p:spPr>
            <a:xfrm rot="1821516">
              <a:off x="4272262" y="5018806"/>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22" name="正方形/長方形 21"/>
                <p:cNvSpPr/>
                <p:nvPr/>
              </p:nvSpPr>
              <p:spPr>
                <a:xfrm>
                  <a:off x="4566294" y="494154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566294" y="4941543"/>
                  <a:ext cx="394147" cy="400110"/>
                </a:xfrm>
                <a:prstGeom prst="rect">
                  <a:avLst/>
                </a:prstGeom>
                <a:blipFill rotWithShape="0">
                  <a:blip r:embed="rId8"/>
                  <a:stretch>
                    <a:fillRect b="-1071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4" name="正方形/長方形 23"/>
              <p:cNvSpPr/>
              <p:nvPr/>
            </p:nvSpPr>
            <p:spPr>
              <a:xfrm>
                <a:off x="1899465" y="5704283"/>
                <a:ext cx="3838102" cy="9362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smtClean="0">
                                  <a:latin typeface="Cambria Math" panose="02040503050406030204" pitchFamily="18" charset="0"/>
                                </a:rPr>
                              </m:ctrlPr>
                            </m:mPr>
                            <m:mr>
                              <m:e>
                                <m:r>
                                  <m:rPr>
                                    <m:brk m:alnAt="7"/>
                                  </m:rP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𝑦</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a:rPr lang="en-US" altLang="ja-JP" sz="2000">
                                        <a:latin typeface="Cambria Math"/>
                                      </a:rPr>
                                      <m:t>−</m:t>
                                    </m:r>
                                    <m:r>
                                      <m:rPr>
                                        <m:sty m:val="p"/>
                                      </m:rPr>
                                      <a:rPr lang="en-US" altLang="ja-JP" sz="2000">
                                        <a:latin typeface="Cambria Math"/>
                                      </a:rPr>
                                      <m:t>sin</m:t>
                                    </m:r>
                                  </m:fName>
                                  <m:e>
                                    <m:r>
                                      <m:rPr>
                                        <m:brk m:alnAt="7"/>
                                      </m:rPr>
                                      <a:rPr lang="en-US" altLang="ja-JP" sz="2000" i="1">
                                        <a:latin typeface="Cambria Math"/>
                                      </a:rPr>
                                      <m:t>𝜃</m:t>
                                    </m:r>
                                  </m:e>
                                </m:func>
                              </m:e>
                              <m:e>
                                <m:r>
                                  <a:rPr lang="en-US" altLang="ja-JP" sz="2000" i="1">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i="1">
                                    <a:latin typeface="Cambria Math"/>
                                  </a:rPr>
                                  <m:t>0</m:t>
                                </m:r>
                              </m:e>
                            </m:mr>
                            <m:mr>
                              <m:e>
                                <m:r>
                                  <a:rPr lang="en-US" altLang="ja-JP" sz="2000" i="1">
                                    <a:latin typeface="Cambria Math"/>
                                  </a:rPr>
                                  <m:t>0</m:t>
                                </m:r>
                              </m:e>
                              <m:e>
                                <m:r>
                                  <a:rPr lang="en-US" altLang="ja-JP" sz="2000" i="1">
                                    <a:latin typeface="Cambria Math"/>
                                  </a:rPr>
                                  <m:t>0</m:t>
                                </m:r>
                              </m:e>
                              <m:e>
                                <m:r>
                                  <a:rPr lang="en-US" altLang="ja-JP" sz="2000" i="1">
                                    <a:latin typeface="Cambria Math"/>
                                  </a:rPr>
                                  <m:t>1</m:t>
                                </m:r>
                              </m:e>
                            </m:mr>
                          </m:m>
                        </m:e>
                      </m:d>
                      <m:d>
                        <m:dPr>
                          <m:ctrlPr>
                            <a:rPr lang="en-US" altLang="ja-JP" sz="2000" b="1" i="1">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m:rPr>
                                    <m:brk m:alnAt="7"/>
                                  </m:rPr>
                                  <a:rPr lang="en-US" altLang="ja-JP" sz="2000" i="1">
                                    <a:latin typeface="Cambria Math" panose="02040503050406030204" pitchFamily="18" charset="0"/>
                                  </a:rPr>
                                  <m:t>𝑥</m:t>
                                </m:r>
                              </m:e>
                            </m:mr>
                            <m:mr>
                              <m:e>
                                <m:r>
                                  <a:rPr lang="en-US" altLang="ja-JP" sz="2000" b="0" i="1" smtClean="0">
                                    <a:latin typeface="Cambria Math" panose="02040503050406030204" pitchFamily="18" charset="0"/>
                                  </a:rPr>
                                  <m:t>𝑦</m:t>
                                </m:r>
                              </m:e>
                            </m:mr>
                            <m:mr>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899465" y="5704283"/>
                <a:ext cx="3838102" cy="936282"/>
              </a:xfrm>
              <a:prstGeom prst="rect">
                <a:avLst/>
              </a:prstGeom>
              <a:blipFill rotWithShape="0">
                <a:blip r:embed="rId9"/>
                <a:stretch>
                  <a:fillRect/>
                </a:stretch>
              </a:blipFill>
            </p:spPr>
            <p:txBody>
              <a:bodyPr/>
              <a:lstStyle/>
              <a:p>
                <a:r>
                  <a:rPr lang="ja-JP" altLang="en-US">
                    <a:noFill/>
                  </a:rPr>
                  <a:t> </a:t>
                </a:r>
              </a:p>
            </p:txBody>
          </p:sp>
        </mc:Fallback>
      </mc:AlternateContent>
      <p:sp>
        <p:nvSpPr>
          <p:cNvPr id="25" name="正方形/長方形 24"/>
          <p:cNvSpPr/>
          <p:nvPr/>
        </p:nvSpPr>
        <p:spPr>
          <a:xfrm>
            <a:off x="1899465" y="5033623"/>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6381253" y="260262"/>
            <a:ext cx="2105699" cy="1645147"/>
            <a:chOff x="4841363" y="3493227"/>
            <a:chExt cx="2470793" cy="1930388"/>
          </a:xfrm>
        </p:grpSpPr>
        <p:pic>
          <p:nvPicPr>
            <p:cNvPr id="27" name="図 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5030168" y="3899642"/>
              <a:ext cx="2281988" cy="1523973"/>
            </a:xfrm>
            <a:prstGeom prst="rect">
              <a:avLst/>
            </a:prstGeom>
            <a:scene3d>
              <a:camera prst="isometricOffAxis2Right"/>
              <a:lightRig rig="threePt" dir="t"/>
            </a:scene3d>
          </p:spPr>
        </p:pic>
        <p:grpSp>
          <p:nvGrpSpPr>
            <p:cNvPr id="28" name="グループ化 27"/>
            <p:cNvGrpSpPr/>
            <p:nvPr/>
          </p:nvGrpSpPr>
          <p:grpSpPr>
            <a:xfrm>
              <a:off x="4841363" y="3493227"/>
              <a:ext cx="2362294" cy="1894611"/>
              <a:chOff x="4511897" y="3493227"/>
              <a:chExt cx="2362294" cy="1894611"/>
            </a:xfrm>
          </p:grpSpPr>
          <p:cxnSp>
            <p:nvCxnSpPr>
              <p:cNvPr id="29" name="直線矢印コネクタ 28"/>
              <p:cNvCxnSpPr/>
              <p:nvPr/>
            </p:nvCxnSpPr>
            <p:spPr>
              <a:xfrm>
                <a:off x="4707400" y="5274957"/>
                <a:ext cx="206802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4864436" y="3738787"/>
                <a:ext cx="0" cy="164905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正方形/長方形 30"/>
                  <p:cNvSpPr/>
                  <p:nvPr/>
                </p:nvSpPr>
                <p:spPr>
                  <a:xfrm>
                    <a:off x="6487803" y="4846007"/>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6487803" y="4846007"/>
                    <a:ext cx="386388" cy="400110"/>
                  </a:xfrm>
                  <a:prstGeom prst="rect">
                    <a:avLst/>
                  </a:prstGeom>
                  <a:blipFill rotWithShape="0">
                    <a:blip r:embed="rId10"/>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4511897" y="3493227"/>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4511897" y="3493227"/>
                    <a:ext cx="391004" cy="400110"/>
                  </a:xfrm>
                  <a:prstGeom prst="rect">
                    <a:avLst/>
                  </a:prstGeom>
                  <a:blipFill rotWithShape="0">
                    <a:blip r:embed="rId11"/>
                    <a:stretch>
                      <a:fillRect b="-25000"/>
                    </a:stretch>
                  </a:blipFill>
                </p:spPr>
                <p:txBody>
                  <a:bodyPr/>
                  <a:lstStyle/>
                  <a:p>
                    <a:r>
                      <a:rPr lang="ja-JP" altLang="en-US">
                        <a:noFill/>
                      </a:rPr>
                      <a:t> </a:t>
                    </a:r>
                  </a:p>
                </p:txBody>
              </p:sp>
            </mc:Fallback>
          </mc:AlternateContent>
          <p:sp>
            <p:nvSpPr>
              <p:cNvPr id="33" name="円/楕円 32"/>
              <p:cNvSpPr/>
              <p:nvPr/>
            </p:nvSpPr>
            <p:spPr>
              <a:xfrm>
                <a:off x="6775423" y="4013954"/>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4" name="円弧 33"/>
              <p:cNvSpPr/>
              <p:nvPr/>
            </p:nvSpPr>
            <p:spPr>
              <a:xfrm rot="20682553">
                <a:off x="4623735" y="4764565"/>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35" name="正方形/長方形 34"/>
                  <p:cNvSpPr/>
                  <p:nvPr/>
                </p:nvSpPr>
                <p:spPr>
                  <a:xfrm>
                    <a:off x="4853700" y="447756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4853700" y="4477563"/>
                    <a:ext cx="394147" cy="400110"/>
                  </a:xfrm>
                  <a:prstGeom prst="rect">
                    <a:avLst/>
                  </a:prstGeom>
                  <a:blipFill rotWithShape="0">
                    <a:blip r:embed="rId12"/>
                    <a:stretch>
                      <a:fillRect b="-10714"/>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正方形/長方形 36"/>
              <p:cNvSpPr/>
              <p:nvPr/>
            </p:nvSpPr>
            <p:spPr>
              <a:xfrm>
                <a:off x="8462016" y="739358"/>
                <a:ext cx="3393237"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462016" y="739358"/>
                <a:ext cx="3393237" cy="1105046"/>
              </a:xfrm>
              <a:prstGeom prst="rect">
                <a:avLst/>
              </a:prstGeom>
              <a:blipFill rotWithShape="0">
                <a:blip r:embed="rId13"/>
                <a:stretch>
                  <a:fillRect/>
                </a:stretch>
              </a:blipFill>
            </p:spPr>
            <p:txBody>
              <a:bodyPr/>
              <a:lstStyle/>
              <a:p>
                <a:r>
                  <a:rPr lang="ja-JP" altLang="en-US">
                    <a:noFill/>
                  </a:rPr>
                  <a:t> </a:t>
                </a:r>
              </a:p>
            </p:txBody>
          </p:sp>
        </mc:Fallback>
      </mc:AlternateContent>
      <p:sp>
        <p:nvSpPr>
          <p:cNvPr id="38" name="正方形/長方形 37"/>
          <p:cNvSpPr/>
          <p:nvPr/>
        </p:nvSpPr>
        <p:spPr>
          <a:xfrm>
            <a:off x="8462016" y="344268"/>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p:grpSp>
        <p:nvGrpSpPr>
          <p:cNvPr id="40" name="グループ化 39"/>
          <p:cNvGrpSpPr/>
          <p:nvPr/>
        </p:nvGrpSpPr>
        <p:grpSpPr>
          <a:xfrm>
            <a:off x="6513892" y="2372818"/>
            <a:ext cx="1830396" cy="1913217"/>
            <a:chOff x="1076776" y="1560437"/>
            <a:chExt cx="3695259" cy="3862455"/>
          </a:xfrm>
        </p:grpSpPr>
        <p:grpSp>
          <p:nvGrpSpPr>
            <p:cNvPr id="41" name="グループ化 40"/>
            <p:cNvGrpSpPr/>
            <p:nvPr/>
          </p:nvGrpSpPr>
          <p:grpSpPr>
            <a:xfrm>
              <a:off x="1096563" y="1560437"/>
              <a:ext cx="3675472" cy="3862455"/>
              <a:chOff x="1477563" y="1458837"/>
              <a:chExt cx="3675472" cy="3862455"/>
            </a:xfrm>
          </p:grpSpPr>
          <p:cxnSp>
            <p:nvCxnSpPr>
              <p:cNvPr id="45" name="直線矢印コネクタ 44"/>
              <p:cNvCxnSpPr/>
              <p:nvPr/>
            </p:nvCxnSpPr>
            <p:spPr>
              <a:xfrm>
                <a:off x="1477563" y="3701166"/>
                <a:ext cx="32154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3033980" y="1700718"/>
                <a:ext cx="0" cy="36205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正方形/長方形 46"/>
                  <p:cNvSpPr/>
                  <p:nvPr/>
                </p:nvSpPr>
                <p:spPr>
                  <a:xfrm>
                    <a:off x="4372983" y="3037388"/>
                    <a:ext cx="780052"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4372983" y="3037388"/>
                    <a:ext cx="780052" cy="80775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2899695" y="1458837"/>
                    <a:ext cx="789371"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2899695" y="1458837"/>
                    <a:ext cx="789371" cy="807753"/>
                  </a:xfrm>
                  <a:prstGeom prst="rect">
                    <a:avLst/>
                  </a:prstGeom>
                  <a:blipFill rotWithShape="0">
                    <a:blip r:embed="rId15"/>
                    <a:stretch>
                      <a:fillRect b="-7576"/>
                    </a:stretch>
                  </a:blipFill>
                </p:spPr>
                <p:txBody>
                  <a:bodyPr/>
                  <a:lstStyle/>
                  <a:p>
                    <a:r>
                      <a:rPr lang="ja-JP" altLang="en-US">
                        <a:noFill/>
                      </a:rPr>
                      <a:t> </a:t>
                    </a:r>
                  </a:p>
                </p:txBody>
              </p:sp>
            </mc:Fallback>
          </mc:AlternateContent>
          <p:pic>
            <p:nvPicPr>
              <p:cNvPr id="49" name="図 4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50" name="図 4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51" name="図 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p:sp>
          <p:nvSpPr>
            <p:cNvPr id="42" name="円/楕円 41"/>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3" name="円/楕円 42"/>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4" name="円/楕円 43"/>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52" name="正方形/長方形 51"/>
              <p:cNvSpPr/>
              <p:nvPr/>
            </p:nvSpPr>
            <p:spPr>
              <a:xfrm>
                <a:off x="8462016" y="3154733"/>
                <a:ext cx="3613361"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8462016" y="3154733"/>
                <a:ext cx="3613361" cy="1105046"/>
              </a:xfrm>
              <a:prstGeom prst="rect">
                <a:avLst/>
              </a:prstGeom>
              <a:blipFill rotWithShape="0">
                <a:blip r:embed="rId16"/>
                <a:stretch>
                  <a:fillRect/>
                </a:stretch>
              </a:blipFill>
            </p:spPr>
            <p:txBody>
              <a:bodyPr/>
              <a:lstStyle/>
              <a:p>
                <a:r>
                  <a:rPr lang="ja-JP" altLang="en-US">
                    <a:noFill/>
                  </a:rPr>
                  <a:t> </a:t>
                </a:r>
              </a:p>
            </p:txBody>
          </p:sp>
        </mc:Fallback>
      </mc:AlternateContent>
      <p:sp>
        <p:nvSpPr>
          <p:cNvPr id="53" name="正方形/長方形 52"/>
          <p:cNvSpPr/>
          <p:nvPr/>
        </p:nvSpPr>
        <p:spPr>
          <a:xfrm>
            <a:off x="8462016" y="2765022"/>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a:xfrm>
                <a:off x="8462016" y="5094311"/>
                <a:ext cx="353692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462016" y="5094311"/>
                <a:ext cx="3536929" cy="1281376"/>
              </a:xfrm>
              <a:prstGeom prst="rect">
                <a:avLst/>
              </a:prstGeom>
              <a:blipFill rotWithShape="0">
                <a:blip r:embed="rId17"/>
                <a:stretch>
                  <a:fillRect/>
                </a:stretch>
              </a:blipFill>
            </p:spPr>
            <p:txBody>
              <a:bodyPr/>
              <a:lstStyle/>
              <a:p>
                <a:r>
                  <a:rPr lang="ja-JP" altLang="en-US">
                    <a:noFill/>
                  </a:rPr>
                  <a:t> </a:t>
                </a:r>
              </a:p>
            </p:txBody>
          </p:sp>
        </mc:Fallback>
      </mc:AlternateContent>
      <p:sp>
        <p:nvSpPr>
          <p:cNvPr id="67" name="正方形/長方形 66"/>
          <p:cNvSpPr/>
          <p:nvPr/>
        </p:nvSpPr>
        <p:spPr>
          <a:xfrm>
            <a:off x="8462016" y="4805551"/>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p:sp>
        <p:nvSpPr>
          <p:cNvPr id="68" name="正方形/長方形 67"/>
          <p:cNvSpPr/>
          <p:nvPr/>
        </p:nvSpPr>
        <p:spPr>
          <a:xfrm>
            <a:off x="8462016" y="6486886"/>
            <a:ext cx="3262432" cy="400110"/>
          </a:xfrm>
          <a:prstGeom prst="rect">
            <a:avLst/>
          </a:prstGeom>
          <a:noFill/>
        </p:spPr>
        <p:txBody>
          <a:bodyPr wrap="non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ここ</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が行列の積で書ける！</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362634" y="4830504"/>
            <a:ext cx="2216519" cy="1952705"/>
            <a:chOff x="15142081" y="196882"/>
            <a:chExt cx="4216420" cy="3714573"/>
          </a:xfrm>
        </p:grpSpPr>
        <p:pic>
          <p:nvPicPr>
            <p:cNvPr id="70" name="図 6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6081506" y="2081100"/>
              <a:ext cx="1343889" cy="1343890"/>
            </a:xfrm>
            <a:prstGeom prst="rect">
              <a:avLst/>
            </a:prstGeom>
          </p:spPr>
        </p:pic>
        <p:cxnSp>
          <p:nvCxnSpPr>
            <p:cNvPr id="71" name="直線矢印コネクタ 70"/>
            <p:cNvCxnSpPr/>
            <p:nvPr/>
          </p:nvCxnSpPr>
          <p:spPr>
            <a:xfrm>
              <a:off x="15554067" y="3726794"/>
              <a:ext cx="34857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15762813" y="541645"/>
              <a:ext cx="0" cy="33698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18623486" y="3021135"/>
                  <a:ext cx="73501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18623486" y="3021135"/>
                  <a:ext cx="735015" cy="761117"/>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5142081" y="196882"/>
                  <a:ext cx="74379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15142081" y="196882"/>
                  <a:ext cx="743795" cy="761117"/>
                </a:xfrm>
                <a:prstGeom prst="rect">
                  <a:avLst/>
                </a:prstGeom>
                <a:blipFill rotWithShape="0">
                  <a:blip r:embed="rId19"/>
                  <a:stretch>
                    <a:fillRect b="-7576"/>
                  </a:stretch>
                </a:blipFill>
              </p:spPr>
              <p:txBody>
                <a:bodyPr/>
                <a:lstStyle/>
                <a:p>
                  <a:r>
                    <a:rPr lang="ja-JP" altLang="en-US">
                      <a:noFill/>
                    </a:rPr>
                    <a:t> </a:t>
                  </a:r>
                </a:p>
              </p:txBody>
            </p:sp>
          </mc:Fallback>
        </mc:AlternateContent>
        <p:pic>
          <p:nvPicPr>
            <p:cNvPr id="75" name="図 7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940208" y="547056"/>
              <a:ext cx="1343889" cy="1343890"/>
            </a:xfrm>
            <a:prstGeom prst="rect">
              <a:avLst/>
            </a:prstGeom>
          </p:spPr>
        </p:pic>
        <p:sp>
          <p:nvSpPr>
            <p:cNvPr id="76" name="円/楕円 75"/>
            <p:cNvSpPr/>
            <p:nvPr/>
          </p:nvSpPr>
          <p:spPr>
            <a:xfrm>
              <a:off x="18203084" y="495654"/>
              <a:ext cx="104248" cy="1042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77" name="右矢印 76"/>
            <p:cNvSpPr/>
            <p:nvPr/>
          </p:nvSpPr>
          <p:spPr>
            <a:xfrm rot="17276526">
              <a:off x="16576518" y="1834967"/>
              <a:ext cx="1316707" cy="53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Tree>
    <p:extLst>
      <p:ext uri="{BB962C8B-B14F-4D97-AF65-F5344CB8AC3E}">
        <p14:creationId xmlns:p14="http://schemas.microsoft.com/office/powerpoint/2010/main" val="28429924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a:t>
            </a:r>
            <a:r>
              <a:rPr lang="ja-JP" altLang="en-US" sz="3600" dirty="0" smtClean="0"/>
              <a:t>表現の利点</a:t>
            </a:r>
            <a:endParaRPr kumimoji="1" lang="ja-JP" altLang="en-US" sz="3600" dirty="0"/>
          </a:p>
        </p:txBody>
      </p:sp>
      <p:sp>
        <p:nvSpPr>
          <p:cNvPr id="4" name="テキスト ボックス 3"/>
          <p:cNvSpPr txBox="1"/>
          <p:nvPr/>
        </p:nvSpPr>
        <p:spPr>
          <a:xfrm>
            <a:off x="478707" y="1282719"/>
            <a:ext cx="8252459" cy="984885"/>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平行移動を行列の積で表せる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つまりアフィン変換を行列の積の形で表現できる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399449" y="2826017"/>
            <a:ext cx="1766637" cy="2748897"/>
            <a:chOff x="399449" y="2710514"/>
            <a:chExt cx="1766637" cy="2748897"/>
          </a:xfrm>
        </p:grpSpPr>
        <mc:AlternateContent xmlns:mc="http://schemas.openxmlformats.org/markup-compatibility/2006" xmlns:a14="http://schemas.microsoft.com/office/drawing/2010/main">
          <mc:Choice Requires="a14">
            <p:sp>
              <p:nvSpPr>
                <p:cNvPr id="5" name="正方形/長方形 4"/>
                <p:cNvSpPr/>
                <p:nvPr/>
              </p:nvSpPr>
              <p:spPr>
                <a:xfrm>
                  <a:off x="399449" y="4390464"/>
                  <a:ext cx="1766637"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399449" y="4390464"/>
                  <a:ext cx="1766637" cy="1068947"/>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574881" y="2710514"/>
              <a:ext cx="1415772"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674973" y="3357256"/>
                  <a:ext cx="1215589" cy="7081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a:latin typeface="Cambria Math" panose="02040503050406030204" pitchFamily="18" charset="0"/>
                                    </a:rPr>
                                    <m:t>0</m:t>
                                  </m:r>
                                </m:e>
                              </m:mr>
                              <m:mr>
                                <m:e>
                                  <m:r>
                                    <a:rPr lang="en-US" altLang="ja-JP" sz="2400" b="0" i="1">
                                      <a:latin typeface="Cambria Math" panose="02040503050406030204" pitchFamily="18" charset="0"/>
                                    </a:rPr>
                                    <m:t>0</m:t>
                                  </m:r>
                                </m:e>
                                <m:e>
                                  <m:r>
                                    <a:rPr lang="en-US" altLang="ja-JP" sz="2400" b="0" i="1" smtClean="0">
                                      <a:latin typeface="Cambria Math" panose="02040503050406030204" pitchFamily="18" charset="0"/>
                                    </a:rPr>
                                    <m:t>𝑏</m:t>
                                  </m:r>
                                </m:e>
                              </m:mr>
                            </m:m>
                          </m:e>
                        </m:d>
                      </m:oMath>
                    </m:oMathPara>
                  </a14:m>
                  <a:endParaRPr lang="ja-JP" altLang="en-US" sz="24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674973" y="3357256"/>
                  <a:ext cx="1215589" cy="708143"/>
                </a:xfrm>
                <a:prstGeom prst="rect">
                  <a:avLst/>
                </a:prstGeom>
                <a:blipFill rotWithShape="0">
                  <a:blip r:embed="rId3"/>
                  <a:stretch>
                    <a:fillRect/>
                  </a:stretch>
                </a:blipFill>
              </p:spPr>
              <p:txBody>
                <a:bodyPr/>
                <a:lstStyle/>
                <a:p>
                  <a:r>
                    <a:rPr lang="ja-JP" altLang="en-US">
                      <a:noFill/>
                    </a:rPr>
                    <a:t> </a:t>
                  </a:r>
                </a:p>
              </p:txBody>
            </p:sp>
          </mc:Fallback>
        </mc:AlternateContent>
      </p:grpSp>
      <p:grpSp>
        <p:nvGrpSpPr>
          <p:cNvPr id="24" name="グループ化 23"/>
          <p:cNvGrpSpPr/>
          <p:nvPr/>
        </p:nvGrpSpPr>
        <p:grpSpPr>
          <a:xfrm>
            <a:off x="2469368" y="2826017"/>
            <a:ext cx="2932662" cy="2750724"/>
            <a:chOff x="2595692" y="2710514"/>
            <a:chExt cx="2932662" cy="2750724"/>
          </a:xfrm>
        </p:grpSpPr>
        <mc:AlternateContent xmlns:mc="http://schemas.openxmlformats.org/markup-compatibility/2006" xmlns:a14="http://schemas.microsoft.com/office/drawing/2010/main">
          <mc:Choice Requires="a14">
            <p:sp>
              <p:nvSpPr>
                <p:cNvPr id="7" name="正方形/長方形 6"/>
                <p:cNvSpPr/>
                <p:nvPr/>
              </p:nvSpPr>
              <p:spPr>
                <a:xfrm>
                  <a:off x="2595692" y="4389150"/>
                  <a:ext cx="2932662" cy="1072088"/>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a:rPr lang="en-US" altLang="ja-JP" sz="2400">
                                          <a:latin typeface="Cambria Math"/>
                                        </a:rPr>
                                        <m:t>−</m:t>
                                      </m:r>
                                      <m:r>
                                        <m:rPr>
                                          <m:sty m:val="p"/>
                                        </m:rPr>
                                        <a:rPr lang="en-US" altLang="ja-JP" sz="2400">
                                          <a:latin typeface="Cambria Math"/>
                                        </a:rPr>
                                        <m:t>sin</m:t>
                                      </m:r>
                                    </m:fName>
                                    <m:e>
                                      <m:r>
                                        <m:rPr>
                                          <m:brk m:alnAt="7"/>
                                        </m:rPr>
                                        <a:rPr lang="en-US" altLang="ja-JP" sz="2400" i="1">
                                          <a:latin typeface="Cambria Math"/>
                                        </a:rPr>
                                        <m:t>𝜃</m:t>
                                      </m:r>
                                    </m:e>
                                  </m:func>
                                </m:e>
                                <m:e>
                                  <m:r>
                                    <a:rPr lang="en-US" altLang="ja-JP" sz="2400" i="1">
                                      <a:latin typeface="Cambria Math"/>
                                    </a:rPr>
                                    <m:t>0</m:t>
                                  </m:r>
                                </m:e>
                              </m:mr>
                              <m:mr>
                                <m:e>
                                  <m:func>
                                    <m:funcPr>
                                      <m:ctrlPr>
                                        <a:rPr lang="en-US" altLang="ja-JP" sz="2400" i="1">
                                          <a:latin typeface="Cambria Math" panose="02040503050406030204" pitchFamily="18" charset="0"/>
                                        </a:rPr>
                                      </m:ctrlPr>
                                    </m:funcPr>
                                    <m:fName>
                                      <m:r>
                                        <m:rPr>
                                          <m:sty m:val="p"/>
                                        </m:rPr>
                                        <a:rPr lang="en-US" altLang="ja-JP" sz="2400">
                                          <a:latin typeface="Cambria Math"/>
                                        </a:rPr>
                                        <m:t>sin</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95692" y="4389150"/>
                  <a:ext cx="2932662" cy="1072088"/>
                </a:xfrm>
                <a:prstGeom prst="rect">
                  <a:avLst/>
                </a:prstGeom>
                <a:blipFill rotWithShape="0">
                  <a:blip r:embed="rId4"/>
                  <a:stretch>
                    <a:fillRect/>
                  </a:stretch>
                </a:blipFill>
              </p:spPr>
              <p:txBody>
                <a:bodyPr/>
                <a:lstStyle/>
                <a:p>
                  <a:r>
                    <a:rPr lang="ja-JP" altLang="en-US">
                      <a:noFill/>
                    </a:rPr>
                    <a:t> </a:t>
                  </a:r>
                </a:p>
              </p:txBody>
            </p:sp>
          </mc:Fallback>
        </mc:AlternateContent>
        <p:sp>
          <p:nvSpPr>
            <p:cNvPr id="8" name="正方形/長方形 7"/>
            <p:cNvSpPr/>
            <p:nvPr/>
          </p:nvSpPr>
          <p:spPr>
            <a:xfrm>
              <a:off x="3661914" y="2710514"/>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2844350" y="3342547"/>
                  <a:ext cx="2435347"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e>
                                  <m:r>
                                    <a:rPr lang="en-US" altLang="ja-JP" sz="2400" i="1">
                                      <a:latin typeface="Cambria Math" panose="02040503050406030204" pitchFamily="18" charset="0"/>
                                    </a:rPr>
                                    <m:t>−</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m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mr>
                            </m:m>
                          </m:e>
                        </m:d>
                      </m:oMath>
                    </m:oMathPara>
                  </a14:m>
                  <a:endParaRPr lang="ja-JP" altLang="en-US" sz="24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844350" y="3342547"/>
                  <a:ext cx="2435347" cy="745460"/>
                </a:xfrm>
                <a:prstGeom prst="rect">
                  <a:avLst/>
                </a:prstGeom>
                <a:blipFill rotWithShape="0">
                  <a:blip r:embed="rId5"/>
                  <a:stretch>
                    <a:fillRect/>
                  </a:stretch>
                </a:blipFill>
              </p:spPr>
              <p:txBody>
                <a:bodyPr/>
                <a:lstStyle/>
                <a:p>
                  <a:r>
                    <a:rPr lang="ja-JP" altLang="en-US">
                      <a:noFill/>
                    </a:rPr>
                    <a:t> </a:t>
                  </a:r>
                </a:p>
              </p:txBody>
            </p:sp>
          </mc:Fallback>
        </mc:AlternateContent>
      </p:grpSp>
      <p:grpSp>
        <p:nvGrpSpPr>
          <p:cNvPr id="20" name="グループ化 19"/>
          <p:cNvGrpSpPr/>
          <p:nvPr/>
        </p:nvGrpSpPr>
        <p:grpSpPr>
          <a:xfrm>
            <a:off x="5705312" y="2826017"/>
            <a:ext cx="1763111" cy="2748897"/>
            <a:chOff x="5634421" y="2710514"/>
            <a:chExt cx="1763111" cy="2748897"/>
          </a:xfrm>
        </p:grpSpPr>
        <mc:AlternateContent xmlns:mc="http://schemas.openxmlformats.org/markup-compatibility/2006" xmlns:a14="http://schemas.microsoft.com/office/drawing/2010/main">
          <mc:Choice Requires="a14">
            <p:sp>
              <p:nvSpPr>
                <p:cNvPr id="9" name="正方形/長方形 8"/>
                <p:cNvSpPr/>
                <p:nvPr/>
              </p:nvSpPr>
              <p:spPr>
                <a:xfrm>
                  <a:off x="5634421" y="4390464"/>
                  <a:ext cx="1763111"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634421" y="4390464"/>
                  <a:ext cx="1763111" cy="1068947"/>
                </a:xfrm>
                <a:prstGeom prst="rect">
                  <a:avLst/>
                </a:prstGeom>
                <a:blipFill rotWithShape="0">
                  <a:blip r:embed="rId6"/>
                  <a:stretch>
                    <a:fillRect/>
                  </a:stretch>
                </a:blipFill>
              </p:spPr>
              <p:txBody>
                <a:bodyPr/>
                <a:lstStyle/>
                <a:p>
                  <a:r>
                    <a:rPr lang="ja-JP" altLang="en-US">
                      <a:noFill/>
                    </a:rPr>
                    <a:t> </a:t>
                  </a:r>
                </a:p>
              </p:txBody>
            </p:sp>
          </mc:Fallback>
        </mc:AlternateContent>
        <p:sp>
          <p:nvSpPr>
            <p:cNvPr id="10" name="正方形/長方形 9"/>
            <p:cNvSpPr/>
            <p:nvPr/>
          </p:nvSpPr>
          <p:spPr>
            <a:xfrm>
              <a:off x="5961978" y="2710514"/>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mc:AlternateContent xmlns:mc="http://schemas.openxmlformats.org/markup-compatibility/2006" xmlns:a14="http://schemas.microsoft.com/office/drawing/2010/main">
          <mc:Choice Requires="a14">
            <p:sp>
              <p:nvSpPr>
                <p:cNvPr id="17" name="正方形/長方形 16"/>
                <p:cNvSpPr/>
                <p:nvPr/>
              </p:nvSpPr>
              <p:spPr>
                <a:xfrm>
                  <a:off x="5911516" y="3342547"/>
                  <a:ext cx="1208921"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1</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911516" y="3342547"/>
                  <a:ext cx="1208921" cy="745460"/>
                </a:xfrm>
                <a:prstGeom prst="rect">
                  <a:avLst/>
                </a:prstGeom>
                <a:blipFill rotWithShape="0">
                  <a:blip r:embed="rId7"/>
                  <a:stretch>
                    <a:fillRect/>
                  </a:stretch>
                </a:blipFill>
              </p:spPr>
              <p:txBody>
                <a:bodyPr/>
                <a:lstStyle/>
                <a:p>
                  <a:r>
                    <a:rPr lang="ja-JP" altLang="en-US">
                      <a:noFill/>
                    </a:rPr>
                    <a:t> </a:t>
                  </a:r>
                </a:p>
              </p:txBody>
            </p:sp>
          </mc:Fallback>
        </mc:AlternateContent>
      </p:grpSp>
      <p:grpSp>
        <p:nvGrpSpPr>
          <p:cNvPr id="21" name="グループ化 20"/>
          <p:cNvGrpSpPr/>
          <p:nvPr/>
        </p:nvGrpSpPr>
        <p:grpSpPr>
          <a:xfrm>
            <a:off x="7771705" y="2826017"/>
            <a:ext cx="1983235" cy="2748897"/>
            <a:chOff x="7788789" y="2710514"/>
            <a:chExt cx="1983235" cy="2748897"/>
          </a:xfrm>
        </p:grpSpPr>
        <mc:AlternateContent xmlns:mc="http://schemas.openxmlformats.org/markup-compatibility/2006" xmlns:a14="http://schemas.microsoft.com/office/drawing/2010/main">
          <mc:Choice Requires="a14">
            <p:sp>
              <p:nvSpPr>
                <p:cNvPr id="11" name="正方形/長方形 10"/>
                <p:cNvSpPr/>
                <p:nvPr/>
              </p:nvSpPr>
              <p:spPr>
                <a:xfrm>
                  <a:off x="7788789" y="4390464"/>
                  <a:ext cx="1983235"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7788789" y="4390464"/>
                  <a:ext cx="1983235" cy="1068947"/>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8380297" y="2710514"/>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8152766" y="3381569"/>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8152766" y="3381569"/>
                  <a:ext cx="1255280" cy="605550"/>
                </a:xfrm>
                <a:prstGeom prst="rect">
                  <a:avLst/>
                </a:prstGeom>
                <a:blipFill rotWithShape="0">
                  <a:blip r:embed="rId9"/>
                  <a:stretch>
                    <a:fillRect/>
                  </a:stretch>
                </a:blipFill>
              </p:spPr>
              <p:txBody>
                <a:bodyPr/>
                <a:lstStyle/>
                <a:p>
                  <a:r>
                    <a:rPr lang="ja-JP" altLang="en-US">
                      <a:noFill/>
                    </a:rPr>
                    <a:t> </a:t>
                  </a:r>
                </a:p>
              </p:txBody>
            </p:sp>
          </mc:Fallback>
        </mc:AlternateContent>
      </p:grpSp>
      <p:grpSp>
        <p:nvGrpSpPr>
          <p:cNvPr id="22" name="グループ化 21"/>
          <p:cNvGrpSpPr/>
          <p:nvPr/>
        </p:nvGrpSpPr>
        <p:grpSpPr>
          <a:xfrm>
            <a:off x="10058223" y="2826017"/>
            <a:ext cx="1906804" cy="2872840"/>
            <a:chOff x="10319169" y="2710514"/>
            <a:chExt cx="1906804" cy="2872840"/>
          </a:xfrm>
        </p:grpSpPr>
        <mc:AlternateContent xmlns:mc="http://schemas.openxmlformats.org/markup-compatibility/2006" xmlns:a14="http://schemas.microsoft.com/office/drawing/2010/main">
          <mc:Choice Requires="a14">
            <p:sp>
              <p:nvSpPr>
                <p:cNvPr id="13" name="正方形/長方形 12"/>
                <p:cNvSpPr/>
                <p:nvPr/>
              </p:nvSpPr>
              <p:spPr>
                <a:xfrm>
                  <a:off x="10319169" y="4301978"/>
                  <a:ext cx="1906804"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0319169" y="4301978"/>
                  <a:ext cx="1906804" cy="1281376"/>
                </a:xfrm>
                <a:prstGeom prst="rect">
                  <a:avLst/>
                </a:prstGeom>
                <a:blipFill rotWithShape="0">
                  <a:blip r:embed="rId10"/>
                  <a:stretch>
                    <a:fillRect/>
                  </a:stretch>
                </a:blipFill>
              </p:spPr>
              <p:txBody>
                <a:bodyPr/>
                <a:lstStyle/>
                <a:p>
                  <a:r>
                    <a:rPr lang="ja-JP" altLang="en-US">
                      <a:noFill/>
                    </a:rPr>
                    <a:t> </a:t>
                  </a:r>
                </a:p>
              </p:txBody>
            </p:sp>
          </mc:Fallback>
        </mc:AlternateContent>
        <p:sp>
          <p:nvSpPr>
            <p:cNvPr id="14" name="正方形/長方形 13"/>
            <p:cNvSpPr/>
            <p:nvPr/>
          </p:nvSpPr>
          <p:spPr>
            <a:xfrm>
              <a:off x="10564685" y="2710514"/>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mc:AlternateContent xmlns:mc="http://schemas.openxmlformats.org/markup-compatibility/2006" xmlns:a14="http://schemas.microsoft.com/office/drawing/2010/main">
          <mc:Choice Requires="a14">
            <p:sp>
              <p:nvSpPr>
                <p:cNvPr id="19" name="正方形/長方形 18"/>
                <p:cNvSpPr/>
                <p:nvPr/>
              </p:nvSpPr>
              <p:spPr>
                <a:xfrm>
                  <a:off x="10554842" y="3353195"/>
                  <a:ext cx="1435458" cy="66954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a:rPr lang="en-US" altLang="ja-JP" sz="2000" i="1">
                                      <a:latin typeface="Cambria Math" panose="02040503050406030204" pitchFamily="18" charset="0"/>
                                    </a:rPr>
                                    <m:t>𝑥</m:t>
                                  </m:r>
                                </m:e>
                              </m:mr>
                              <m:mr>
                                <m:e>
                                  <m:r>
                                    <a:rPr lang="en-US" altLang="ja-JP" sz="2000" i="1">
                                      <a:latin typeface="Cambria Math" panose="02040503050406030204" pitchFamily="18" charset="0"/>
                                    </a:rPr>
                                    <m:t>𝑦</m:t>
                                  </m:r>
                                </m:e>
                              </m:mr>
                            </m:m>
                          </m:e>
                        </m:d>
                        <m:r>
                          <a:rPr lang="en-US" altLang="ja-JP" sz="2000" b="1" i="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m:rPr>
                                          <m:brk m:alnAt="7"/>
                                        </m:rPr>
                                        <a:rPr lang="en-US" altLang="ja-JP" sz="2000" b="0" i="1" smtClean="0">
                                          <a:latin typeface="Cambria Math" panose="02040503050406030204" pitchFamily="18" charset="0"/>
                                        </a:rPr>
                                        <m:t>𝑡</m:t>
                                      </m:r>
                                    </m:e>
                                    <m:sub>
                                      <m:r>
                                        <m:rPr>
                                          <m:brk m:alnAt="7"/>
                                        </m:rPr>
                                        <a:rPr lang="en-US" altLang="ja-JP" sz="2000" b="0" i="1" smtClean="0">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𝑦</m:t>
                                      </m:r>
                                    </m:sub>
                                  </m:sSub>
                                </m:e>
                              </m:mr>
                            </m:m>
                          </m:e>
                        </m:d>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0554842" y="3353195"/>
                  <a:ext cx="1435458" cy="669542"/>
                </a:xfrm>
                <a:prstGeom prst="rect">
                  <a:avLst/>
                </a:prstGeom>
                <a:blipFill rotWithShape="0">
                  <a:blip r:embed="rId11"/>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5971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0995" y="205796"/>
            <a:ext cx="11473211" cy="733270"/>
          </a:xfrm>
        </p:spPr>
        <p:txBody>
          <a:bodyPr>
            <a:normAutofit/>
          </a:bodyPr>
          <a:lstStyle/>
          <a:p>
            <a:r>
              <a:rPr lang="ja-JP" altLang="en-US" sz="3600" dirty="0"/>
              <a:t>同時座標</a:t>
            </a:r>
            <a:r>
              <a:rPr lang="ja-JP" altLang="en-US" sz="3600" dirty="0" smtClean="0"/>
              <a:t>表現の利点</a:t>
            </a:r>
            <a:endParaRPr kumimoji="1" lang="ja-JP" altLang="en-US" sz="3600" dirty="0"/>
          </a:p>
        </p:txBody>
      </p:sp>
      <p:grpSp>
        <p:nvGrpSpPr>
          <p:cNvPr id="29" name="グループ化 28"/>
          <p:cNvGrpSpPr/>
          <p:nvPr/>
        </p:nvGrpSpPr>
        <p:grpSpPr>
          <a:xfrm>
            <a:off x="767772" y="1028583"/>
            <a:ext cx="2678072" cy="2791651"/>
            <a:chOff x="767772" y="1276350"/>
            <a:chExt cx="2156701" cy="2248168"/>
          </a:xfrm>
        </p:grpSpPr>
        <p:cxnSp>
          <p:nvCxnSpPr>
            <p:cNvPr id="4" name="直線矢印コネクタ 3"/>
            <p:cNvCxnSpPr/>
            <p:nvPr/>
          </p:nvCxnSpPr>
          <p:spPr>
            <a:xfrm>
              <a:off x="821350" y="31910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5310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3079409"/>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8" name="フリーフォーム 7"/>
            <p:cNvSpPr/>
            <p:nvPr/>
          </p:nvSpPr>
          <p:spPr>
            <a:xfrm>
              <a:off x="1295072" y="1928306"/>
              <a:ext cx="1162377"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テキスト ボックス 8"/>
            <p:cNvSpPr txBox="1"/>
            <p:nvPr/>
          </p:nvSpPr>
          <p:spPr>
            <a:xfrm>
              <a:off x="1837150" y="2111425"/>
              <a:ext cx="521530" cy="523220"/>
            </a:xfrm>
            <a:prstGeom prst="rect">
              <a:avLst/>
            </a:prstGeom>
            <a:noFill/>
          </p:spPr>
          <p:txBody>
            <a:bodyPr wrap="square" rtlCol="0">
              <a:spAutoFit/>
            </a:bodyPr>
            <a:lstStyle/>
            <a:p>
              <a:r>
                <a:rPr kumimoji="1" lang="en-US" altLang="ja-JP" sz="2800" b="1" dirty="0" smtClean="0">
                  <a:latin typeface="Times New Roman" panose="02020603050405020304" pitchFamily="18" charset="0"/>
                  <a:cs typeface="Times New Roman" panose="02020603050405020304" pitchFamily="18" charset="0"/>
                </a:rPr>
                <a:t>c</a:t>
              </a:r>
              <a:endParaRPr kumimoji="1" lang="ja-JP" altLang="en-US" sz="2800" b="1" dirty="0">
                <a:latin typeface="Times New Roman" panose="02020603050405020304" pitchFamily="18" charset="0"/>
                <a:cs typeface="Times New Roman" panose="02020603050405020304" pitchFamily="18" charset="0"/>
              </a:endParaRPr>
            </a:p>
          </p:txBody>
        </p:sp>
        <p:sp>
          <p:nvSpPr>
            <p:cNvPr id="10" name="円/楕円 9"/>
            <p:cNvSpPr/>
            <p:nvPr/>
          </p:nvSpPr>
          <p:spPr>
            <a:xfrm>
              <a:off x="1814186" y="2395211"/>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下矢印 24"/>
          <p:cNvSpPr/>
          <p:nvPr/>
        </p:nvSpPr>
        <p:spPr>
          <a:xfrm>
            <a:off x="1912619" y="3765626"/>
            <a:ext cx="550220"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767772" y="4019549"/>
            <a:ext cx="2678072" cy="2791651"/>
            <a:chOff x="767772" y="4019550"/>
            <a:chExt cx="2156701" cy="2248168"/>
          </a:xfrm>
        </p:grpSpPr>
        <p:cxnSp>
          <p:nvCxnSpPr>
            <p:cNvPr id="11" name="直線矢印コネクタ 10"/>
            <p:cNvCxnSpPr/>
            <p:nvPr/>
          </p:nvCxnSpPr>
          <p:spPr>
            <a:xfrm>
              <a:off x="821350" y="59342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068969" y="42742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632369" y="5822609"/>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14" name="正方形/長方形 13"/>
            <p:cNvSpPr/>
            <p:nvPr/>
          </p:nvSpPr>
          <p:spPr>
            <a:xfrm>
              <a:off x="767772" y="4019550"/>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15" name="フリーフォーム 14"/>
            <p:cNvSpPr/>
            <p:nvPr/>
          </p:nvSpPr>
          <p:spPr>
            <a:xfrm>
              <a:off x="1295072" y="461436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円/楕円 15"/>
            <p:cNvSpPr/>
            <p:nvPr/>
          </p:nvSpPr>
          <p:spPr>
            <a:xfrm>
              <a:off x="1800226" y="5067307"/>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rot="19049076">
              <a:off x="1288143" y="458665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75000"/>
              </a:schemeClr>
            </a:solidFill>
            <a:ln w="158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p:nvSpPr>
          <p:spPr>
            <a:xfrm>
              <a:off x="2265432" y="4673046"/>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24975" y="5096909"/>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336006" y="4741075"/>
              <a:ext cx="121444" cy="357187"/>
            </a:xfrm>
            <a:custGeom>
              <a:avLst/>
              <a:gdLst>
                <a:gd name="connsiteX0" fmla="*/ 121444 w 121444"/>
                <a:gd name="connsiteY0" fmla="*/ 357187 h 357187"/>
                <a:gd name="connsiteX1" fmla="*/ 100013 w 121444"/>
                <a:gd name="connsiteY1" fmla="*/ 152400 h 357187"/>
                <a:gd name="connsiteX2" fmla="*/ 0 w 121444"/>
                <a:gd name="connsiteY2" fmla="*/ 0 h 357187"/>
              </a:gdLst>
              <a:ahLst/>
              <a:cxnLst>
                <a:cxn ang="0">
                  <a:pos x="connsiteX0" y="connsiteY0"/>
                </a:cxn>
                <a:cxn ang="0">
                  <a:pos x="connsiteX1" y="connsiteY1"/>
                </a:cxn>
                <a:cxn ang="0">
                  <a:pos x="connsiteX2" y="connsiteY2"/>
                </a:cxn>
              </a:cxnLst>
              <a:rect l="l" t="t" r="r" b="b"/>
              <a:pathLst>
                <a:path w="121444" h="357187">
                  <a:moveTo>
                    <a:pt x="121444" y="357187"/>
                  </a:moveTo>
                  <a:cubicBezTo>
                    <a:pt x="120849" y="284559"/>
                    <a:pt x="120254" y="211931"/>
                    <a:pt x="100013" y="152400"/>
                  </a:cubicBezTo>
                  <a:cubicBezTo>
                    <a:pt x="79772" y="92869"/>
                    <a:pt x="39886" y="46434"/>
                    <a:pt x="0" y="0"/>
                  </a:cubicBezTo>
                </a:path>
              </a:pathLst>
            </a:custGeom>
            <a:noFill/>
            <a:ln w="15875">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a:endCxn id="18" idx="7"/>
            </p:cNvCxnSpPr>
            <p:nvPr/>
          </p:nvCxnSpPr>
          <p:spPr>
            <a:xfrm flipV="1">
              <a:off x="1835944" y="4683508"/>
              <a:ext cx="490464" cy="426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9" idx="2"/>
            </p:cNvCxnSpPr>
            <p:nvPr/>
          </p:nvCxnSpPr>
          <p:spPr>
            <a:xfrm flipH="1" flipV="1">
              <a:off x="1840707" y="5107789"/>
              <a:ext cx="584268" cy="24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1206500" y="4400550"/>
              <a:ext cx="1231900" cy="1231900"/>
            </a:xfrm>
            <a:prstGeom prst="arc">
              <a:avLst>
                <a:gd name="adj1" fmla="val 11436291"/>
                <a:gd name="adj2" fmla="val 16332199"/>
              </a:avLst>
            </a:prstGeom>
            <a:noFill/>
            <a:ln w="38100">
              <a:solidFill>
                <a:schemeClr val="tx1"/>
              </a:solidFill>
              <a:prstDash val="sysDot"/>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2346580" y="466038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𝜃</m:t>
                        </m:r>
                      </m:oMath>
                    </m:oMathPara>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2346580" y="4660384"/>
                  <a:ext cx="435760" cy="46166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2151245" y="4311134"/>
                  <a:ext cx="5004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r>
                          <a:rPr lang="en-US" altLang="ja-JP" sz="2400" b="1">
                            <a:latin typeface="Cambria Math"/>
                          </a:rPr>
                          <m:t>′</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2151245" y="4311134"/>
                  <a:ext cx="500457" cy="46166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2365991" y="5003861"/>
                  <a:ext cx="4203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i="0" smtClean="0">
                            <a:latin typeface="Cambria Math"/>
                          </a:rPr>
                          <m:t>𝐯</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2365991" y="5003861"/>
                  <a:ext cx="420307" cy="461665"/>
                </a:xfrm>
                <a:prstGeom prst="rect">
                  <a:avLst/>
                </a:prstGeom>
                <a:blipFill rotWithShape="0">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0" name="タイトル 1"/>
              <p:cNvSpPr txBox="1">
                <a:spLocks/>
              </p:cNvSpPr>
              <p:nvPr/>
            </p:nvSpPr>
            <p:spPr>
              <a:xfrm>
                <a:off x="3889637" y="1027788"/>
                <a:ext cx="7584261"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a:latin typeface="Cambria Math"/>
                              </a:rPr>
                              <m:t>𝑐</m:t>
                            </m:r>
                          </m:e>
                          <m:sub>
                            <m:r>
                              <a:rPr lang="en-US" altLang="ja-JP" sz="2800" b="0" i="1" smtClean="0">
                                <a:latin typeface="Cambria Math" panose="02040503050406030204" pitchFamily="18" charset="0"/>
                              </a:rPr>
                              <m:t>𝑥</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a:rPr>
                              <m:t>𝑐</m:t>
                            </m:r>
                          </m:e>
                          <m:sub>
                            <m:r>
                              <a:rPr lang="en-US" altLang="ja-JP" sz="2800" b="0" i="1" smtClean="0">
                                <a:latin typeface="Cambria Math" panose="02040503050406030204" pitchFamily="18" charset="0"/>
                              </a:rPr>
                              <m:t>𝑦</m:t>
                            </m:r>
                          </m:sub>
                        </m:sSub>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中心に反時計回りに</a:t>
                </a:r>
                <a14:m>
                  <m:oMath xmlns:m="http://schemas.openxmlformats.org/officeDocument/2006/math">
                    <m:r>
                      <a:rPr lang="en-US" altLang="ja-JP" sz="2800" i="1">
                        <a:latin typeface="Cambria Math"/>
                      </a:rPr>
                      <m:t>𝜃</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回転</a:t>
                </a:r>
              </a:p>
            </p:txBody>
          </p:sp>
        </mc:Choice>
        <mc:Fallback xmlns="">
          <p:sp>
            <p:nvSpPr>
              <p:cNvPr id="30" name="タイトル 1"/>
              <p:cNvSpPr txBox="1">
                <a:spLocks noRot="1" noChangeAspect="1" noMove="1" noResize="1" noEditPoints="1" noAdjustHandles="1" noChangeArrowheads="1" noChangeShapeType="1" noTextEdit="1"/>
              </p:cNvSpPr>
              <p:nvPr/>
            </p:nvSpPr>
            <p:spPr>
              <a:xfrm>
                <a:off x="3889637" y="1027788"/>
                <a:ext cx="7584261" cy="634082"/>
              </a:xfrm>
              <a:prstGeom prst="rect">
                <a:avLst/>
              </a:prstGeom>
              <a:blipFill rotWithShape="0">
                <a:blip r:embed="rId5"/>
                <a:stretch>
                  <a:fillRect l="-1608" b="-23077"/>
                </a:stretch>
              </a:blipFill>
            </p:spPr>
            <p:txBody>
              <a:bodyPr/>
              <a:lstStyle/>
              <a:p>
                <a:r>
                  <a:rPr lang="ja-JP" altLang="en-US">
                    <a:noFill/>
                  </a:rPr>
                  <a:t> </a:t>
                </a:r>
              </a:p>
            </p:txBody>
          </p:sp>
        </mc:Fallback>
      </mc:AlternateContent>
      <p:sp>
        <p:nvSpPr>
          <p:cNvPr id="31" name="正方形/長方形 30"/>
          <p:cNvSpPr/>
          <p:nvPr/>
        </p:nvSpPr>
        <p:spPr>
          <a:xfrm>
            <a:off x="3889637" y="1740312"/>
            <a:ext cx="2651688" cy="400110"/>
          </a:xfrm>
          <a:prstGeom prst="rect">
            <a:avLst/>
          </a:prstGeom>
        </p:spPr>
        <p:txBody>
          <a:bodyPr wrap="none">
            <a:spAutoFit/>
          </a:bodyPr>
          <a:lstStyle/>
          <a:p>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次元座標表現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2" name="正方形/長方形 31"/>
              <p:cNvSpPr/>
              <p:nvPr/>
            </p:nvSpPr>
            <p:spPr>
              <a:xfrm>
                <a:off x="4002708" y="3473849"/>
                <a:ext cx="6178551" cy="98405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m:t>
                              </m:r>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r>
                                <a:rPr lang="en-US" altLang="ja-JP" i="1">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0</m:t>
                              </m:r>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r>
                            <m:e>
                              <m:r>
                                <a:rPr lang="en-US" altLang="ja-JP" b="0" i="1" smtClean="0">
                                  <a:latin typeface="Cambria Math" panose="02040503050406030204" pitchFamily="18" charset="0"/>
                                </a:rPr>
                                <m:t>1</m:t>
                              </m:r>
                            </m:e>
                          </m:mr>
                        </m:m>
                      </m:e>
                    </m:d>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4002708" y="3473849"/>
                <a:ext cx="6178551" cy="984052"/>
              </a:xfrm>
              <a:prstGeom prst="rect">
                <a:avLst/>
              </a:prstGeom>
              <a:blipFill rotWithShape="0">
                <a:blip r:embed="rId6"/>
                <a:stretch>
                  <a:fillRect/>
                </a:stretch>
              </a:blipFill>
            </p:spPr>
            <p:txBody>
              <a:bodyPr/>
              <a:lstStyle/>
              <a:p>
                <a:r>
                  <a:rPr lang="ja-JP" altLang="en-US">
                    <a:noFill/>
                  </a:rPr>
                  <a:t> </a:t>
                </a:r>
              </a:p>
            </p:txBody>
          </p:sp>
        </mc:Fallback>
      </mc:AlternateContent>
      <p:sp>
        <p:nvSpPr>
          <p:cNvPr id="33" name="正方形/長方形 32"/>
          <p:cNvSpPr/>
          <p:nvPr/>
        </p:nvSpPr>
        <p:spPr>
          <a:xfrm>
            <a:off x="3889637" y="3038247"/>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座標系表現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3932005" y="5381436"/>
                <a:ext cx="8026749"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3932005" y="5381436"/>
                <a:ext cx="8026749" cy="1569660"/>
              </a:xfrm>
              <a:prstGeom prst="rect">
                <a:avLst/>
              </a:prstGeom>
              <a:blipFill rotWithShape="0">
                <a:blip r:embed="rId7"/>
                <a:stretch>
                  <a:fillRect l="-1139" t="-3113"/>
                </a:stretch>
              </a:blipFill>
            </p:spPr>
            <p:txBody>
              <a:bodyPr/>
              <a:lstStyle/>
              <a:p>
                <a:r>
                  <a:rPr lang="ja-JP" altLang="en-US">
                    <a:noFill/>
                  </a:rPr>
                  <a:t> </a:t>
                </a:r>
              </a:p>
            </p:txBody>
          </p:sp>
        </mc:Fallback>
      </mc:AlternateContent>
      <p:sp>
        <p:nvSpPr>
          <p:cNvPr id="36" name="正方形/長方形 35"/>
          <p:cNvSpPr/>
          <p:nvPr/>
        </p:nvSpPr>
        <p:spPr>
          <a:xfrm>
            <a:off x="13854306" y="4857396"/>
            <a:ext cx="184731" cy="338554"/>
          </a:xfrm>
          <a:prstGeom prst="rect">
            <a:avLst/>
          </a:prstGeom>
          <a:solidFill>
            <a:schemeClr val="accent6">
              <a:lumMod val="20000"/>
              <a:lumOff val="80000"/>
            </a:schemeClr>
          </a:solidFill>
        </p:spPr>
        <p:txBody>
          <a:bodyPr wrap="none">
            <a:spAutoFit/>
          </a:bodyPr>
          <a:lstStyle/>
          <a:p>
            <a:endPar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4002708" y="2063569"/>
                <a:ext cx="4554388" cy="714683"/>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i="0" smtClean="0">
                            <a:solidFill>
                              <a:schemeClr val="tx1"/>
                            </a:solidFill>
                            <a:latin typeface="Cambria Math"/>
                          </a:rPr>
                          <m:t>𝐯</m:t>
                        </m:r>
                      </m:e>
                      <m:sup>
                        <m:r>
                          <a:rPr lang="en-US" altLang="ja-JP" b="1" i="0" smtClean="0">
                            <a:solidFill>
                              <a:schemeClr val="tx1"/>
                            </a:solidFill>
                            <a:latin typeface="Cambria Math"/>
                          </a:rPr>
                          <m:t>′</m:t>
                        </m:r>
                      </m:sup>
                    </m:sSup>
                    <m:r>
                      <a:rPr lang="en-US" altLang="ja-JP" b="1" i="0"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e>
                              <m:r>
                                <a:rPr lang="en-US" altLang="ja-JP">
                                  <a:solidFill>
                                    <a:schemeClr val="tx1"/>
                                  </a:solidFill>
                                  <a:latin typeface="Cambria Math"/>
                                </a:rPr>
                                <m:t>−</m:t>
                              </m:r>
                              <m:r>
                                <m:rPr>
                                  <m:sty m:val="p"/>
                                </m:rPr>
                                <a:rPr lang="en-US" altLang="ja-JP">
                                  <a:solidFill>
                                    <a:schemeClr val="tx1"/>
                                  </a:solidFill>
                                  <a:latin typeface="Cambria Math"/>
                                </a:rPr>
                                <m:t>sin</m:t>
                              </m:r>
                              <m:r>
                                <a:rPr lang="en-US" altLang="ja-JP" i="1">
                                  <a:solidFill>
                                    <a:schemeClr val="tx1"/>
                                  </a:solidFill>
                                  <a:latin typeface="Cambria Math"/>
                                </a:rPr>
                                <m:t>𝜃</m:t>
                              </m:r>
                            </m:e>
                          </m:mr>
                          <m:mr>
                            <m:e>
                              <m:r>
                                <m:rPr>
                                  <m:sty m:val="p"/>
                                </m:rPr>
                                <a:rPr lang="en-US" altLang="ja-JP">
                                  <a:solidFill>
                                    <a:schemeClr val="tx1"/>
                                  </a:solidFill>
                                  <a:latin typeface="Cambria Math"/>
                                </a:rPr>
                                <m:t>sin</m:t>
                              </m:r>
                              <m:r>
                                <a:rPr lang="en-US" altLang="ja-JP" i="1">
                                  <a:solidFill>
                                    <a:schemeClr val="tx1"/>
                                  </a:solidFill>
                                  <a:latin typeface="Cambria Math"/>
                                </a:rPr>
                                <m:t>𝜃</m:t>
                              </m:r>
                            </m:e>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mr>
                        </m:m>
                      </m:e>
                    </m:d>
                    <m:d>
                      <m:dPr>
                        <m:ctrlPr>
                          <a:rPr lang="en-US" altLang="ja-JP" b="1" i="1" smtClean="0">
                            <a:solidFill>
                              <a:schemeClr val="tx1"/>
                            </a:solidFill>
                            <a:latin typeface="Cambria Math" panose="02040503050406030204" pitchFamily="18" charset="0"/>
                          </a:rPr>
                        </m:ctrlPr>
                      </m:dPr>
                      <m:e>
                        <m:d>
                          <m:dPr>
                            <m:ctrlPr>
                              <a:rPr lang="en-US" altLang="ja-JP" b="1" i="1" smtClean="0">
                                <a:solidFill>
                                  <a:schemeClr val="tx1"/>
                                </a:solidFill>
                                <a:latin typeface="Cambria Math" panose="02040503050406030204" pitchFamily="18" charset="0"/>
                              </a:rPr>
                            </m:ctrlPr>
                          </m:dPr>
                          <m:e>
                            <m:m>
                              <m:mPr>
                                <m:mcs>
                                  <m:mc>
                                    <m:mcPr>
                                      <m:count m:val="1"/>
                                      <m:mcJc m:val="center"/>
                                    </m:mcPr>
                                  </m:mc>
                                </m:mcs>
                                <m:ctrlPr>
                                  <a:rPr lang="en-US" altLang="ja-JP" i="1" smtClean="0">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𝑥</m:t>
                                  </m:r>
                                </m:e>
                              </m:mr>
                              <m:mr>
                                <m:e>
                                  <m:r>
                                    <a:rPr lang="en-US" altLang="ja-JP" b="0" i="1" smtClean="0">
                                      <a:solidFill>
                                        <a:schemeClr val="tx1"/>
                                      </a:solidFill>
                                      <a:latin typeface="Cambria Math" panose="02040503050406030204" pitchFamily="18" charset="0"/>
                                    </a:rPr>
                                    <m:t>𝑦</m:t>
                                  </m:r>
                                </m:e>
                              </m:mr>
                            </m:m>
                          </m:e>
                        </m:d>
                        <m:r>
                          <a:rPr lang="en-US" altLang="ja-JP" b="1">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b="0" i="1" smtClean="0">
                                          <a:latin typeface="Cambria Math" panose="02040503050406030204" pitchFamily="18" charset="0"/>
                                        </a:rPr>
                                      </m:ctrlPr>
                                    </m:sSubPr>
                                    <m:e>
                                      <m:r>
                                        <m:rPr>
                                          <m:brk m:alnAt="7"/>
                                        </m:rPr>
                                        <a:rPr lang="en-US" altLang="ja-JP" b="0" i="1" smtClean="0">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smtClean="0">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4002708" y="2063569"/>
                <a:ext cx="4554388" cy="71468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4016322" y="4626057"/>
                <a:ext cx="5536067" cy="36933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r>
                      <a:rPr lang="en-US" altLang="ja-JP" b="1">
                        <a:latin typeface="Cambria Math"/>
                      </a:rPr>
                      <m:t>𝐓</m:t>
                    </m:r>
                    <m:d>
                      <m:dPr>
                        <m:ctrlPr>
                          <a:rPr lang="en-US" altLang="ja-JP" b="1" i="1">
                            <a:latin typeface="Cambria Math" panose="02040503050406030204" pitchFamily="18" charset="0"/>
                          </a:rPr>
                        </m:ctrlPr>
                      </m:dPr>
                      <m:e>
                        <m:r>
                          <a:rPr lang="en-US" altLang="ja-JP" b="1">
                            <a:latin typeface="Cambria Math"/>
                          </a:rPr>
                          <m:t>𝐜</m:t>
                        </m:r>
                      </m:e>
                    </m:d>
                    <m:r>
                      <a:rPr lang="en-US" altLang="ja-JP" b="1" i="0" smtClean="0">
                        <a:latin typeface="Cambria Math"/>
                      </a:rPr>
                      <m:t>𝐑</m:t>
                    </m:r>
                    <m:d>
                      <m:dPr>
                        <m:ctrlPr>
                          <a:rPr lang="en-US" altLang="ja-JP" b="1" i="1">
                            <a:latin typeface="Cambria Math" panose="02040503050406030204" pitchFamily="18" charset="0"/>
                          </a:rPr>
                        </m:ctrlPr>
                      </m:dPr>
                      <m:e>
                        <m:r>
                          <a:rPr lang="en-US" altLang="ja-JP" b="0" i="1" smtClean="0">
                            <a:latin typeface="Cambria Math"/>
                          </a:rPr>
                          <m:t>𝜃</m:t>
                        </m:r>
                      </m:e>
                    </m:d>
                    <m:r>
                      <a:rPr lang="en-US" altLang="ja-JP" b="1" i="0" smtClean="0">
                        <a:solidFill>
                          <a:schemeClr val="tx1"/>
                        </a:solidFill>
                        <a:latin typeface="Cambria Math"/>
                      </a:rPr>
                      <m:t>𝐓</m:t>
                    </m:r>
                    <m:d>
                      <m:dPr>
                        <m:ctrlPr>
                          <a:rPr lang="en-US" altLang="ja-JP" b="1" i="1" smtClean="0">
                            <a:solidFill>
                              <a:schemeClr val="tx1"/>
                            </a:solidFill>
                            <a:latin typeface="Cambria Math" panose="02040503050406030204" pitchFamily="18" charset="0"/>
                          </a:rPr>
                        </m:ctrlPr>
                      </m:dPr>
                      <m:e>
                        <m:r>
                          <a:rPr lang="en-US" altLang="ja-JP" b="1" i="0" smtClean="0">
                            <a:solidFill>
                              <a:schemeClr val="tx1"/>
                            </a:solidFill>
                            <a:latin typeface="Cambria Math"/>
                          </a:rPr>
                          <m:t>−</m:t>
                        </m:r>
                        <m:r>
                          <a:rPr lang="en-US" altLang="ja-JP" b="1" i="0" smtClean="0">
                            <a:solidFill>
                              <a:schemeClr val="tx1"/>
                            </a:solidFill>
                            <a:latin typeface="Cambria Math"/>
                          </a:rPr>
                          <m:t>𝐜</m:t>
                        </m:r>
                      </m:e>
                    </m:d>
                    <m:r>
                      <a:rPr lang="en-US" altLang="ja-JP" b="1">
                        <a:latin typeface="Cambria Math"/>
                      </a:rPr>
                      <m:t>𝐯</m:t>
                    </m:r>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 順番に変換行列を掛ける</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4016322" y="4626057"/>
                <a:ext cx="5536067" cy="369332"/>
              </a:xfrm>
              <a:prstGeom prst="rect">
                <a:avLst/>
              </a:prstGeom>
              <a:blipFill rotWithShape="0">
                <a:blip r:embed="rId9"/>
                <a:stretch>
                  <a:fillRect t="-6667" r="-22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38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a:t>
            </a:r>
            <a:r>
              <a:rPr lang="ja-JP" altLang="en-US" sz="3600" dirty="0" smtClean="0"/>
              <a:t>表現の利点 </a:t>
            </a:r>
            <a:r>
              <a:rPr lang="en-US" altLang="ja-JP" sz="3600" dirty="0" smtClean="0"/>
              <a:t>:</a:t>
            </a:r>
            <a:r>
              <a:rPr lang="ja-JP" altLang="en-US" sz="3600" dirty="0"/>
              <a:t> </a:t>
            </a:r>
            <a:r>
              <a:rPr lang="ja-JP" altLang="en-US" sz="2400" dirty="0" smtClean="0"/>
              <a:t>もう少し複雑な例</a:t>
            </a:r>
            <a:endParaRPr kumimoji="1" lang="ja-JP" altLang="en-US" sz="2400" dirty="0"/>
          </a:p>
        </p:txBody>
      </p:sp>
      <p:grpSp>
        <p:nvGrpSpPr>
          <p:cNvPr id="20" name="グループ化 19"/>
          <p:cNvGrpSpPr/>
          <p:nvPr/>
        </p:nvGrpSpPr>
        <p:grpSpPr>
          <a:xfrm>
            <a:off x="457199" y="1201050"/>
            <a:ext cx="2843166" cy="5565640"/>
            <a:chOff x="595747" y="1233156"/>
            <a:chExt cx="2338861" cy="4578437"/>
          </a:xfrm>
        </p:grpSpPr>
        <p:cxnSp>
          <p:nvCxnSpPr>
            <p:cNvPr id="4" name="直線矢印コネクタ 3"/>
            <p:cNvCxnSpPr/>
            <p:nvPr/>
          </p:nvCxnSpPr>
          <p:spPr>
            <a:xfrm>
              <a:off x="821350" y="2893206"/>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233156"/>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2781536"/>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cxnSp>
          <p:nvCxnSpPr>
            <p:cNvPr id="8" name="直線矢印コネクタ 7"/>
            <p:cNvCxnSpPr/>
            <p:nvPr/>
          </p:nvCxnSpPr>
          <p:spPr>
            <a:xfrm>
              <a:off x="814423" y="5442212"/>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062042" y="3782162"/>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611588" y="5330542"/>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11" name="正方形/長方形 10"/>
            <p:cNvSpPr/>
            <p:nvPr/>
          </p:nvSpPr>
          <p:spPr>
            <a:xfrm>
              <a:off x="746991" y="3527483"/>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sp>
          <p:nvSpPr>
            <p:cNvPr id="12" name="下矢印 11"/>
            <p:cNvSpPr/>
            <p:nvPr/>
          </p:nvSpPr>
          <p:spPr>
            <a:xfrm>
              <a:off x="1482398" y="3287581"/>
              <a:ext cx="577407"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3" name="フリーフォーム 12"/>
            <p:cNvSpPr/>
            <p:nvPr/>
          </p:nvSpPr>
          <p:spPr>
            <a:xfrm>
              <a:off x="1112838" y="2159577"/>
              <a:ext cx="690056" cy="695325"/>
            </a:xfrm>
            <a:custGeom>
              <a:avLst/>
              <a:gdLst>
                <a:gd name="connsiteX0" fmla="*/ 0 w 623887"/>
                <a:gd name="connsiteY0" fmla="*/ 628650 h 628650"/>
                <a:gd name="connsiteX1" fmla="*/ 623887 w 623887"/>
                <a:gd name="connsiteY1" fmla="*/ 628650 h 628650"/>
                <a:gd name="connsiteX2" fmla="*/ 623887 w 623887"/>
                <a:gd name="connsiteY2" fmla="*/ 0 h 628650"/>
                <a:gd name="connsiteX3" fmla="*/ 0 w 623887"/>
                <a:gd name="connsiteY3" fmla="*/ 0 h 628650"/>
                <a:gd name="connsiteX4" fmla="*/ 0 w 623887"/>
                <a:gd name="connsiteY4" fmla="*/ 628650 h 62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 h="628650">
                  <a:moveTo>
                    <a:pt x="0" y="628650"/>
                  </a:moveTo>
                  <a:lnTo>
                    <a:pt x="623887" y="628650"/>
                  </a:lnTo>
                  <a:lnTo>
                    <a:pt x="623887" y="0"/>
                  </a:lnTo>
                  <a:lnTo>
                    <a:pt x="0" y="0"/>
                  </a:lnTo>
                  <a:lnTo>
                    <a:pt x="0" y="62865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円/楕円 13"/>
            <p:cNvSpPr/>
            <p:nvPr/>
          </p:nvSpPr>
          <p:spPr>
            <a:xfrm>
              <a:off x="1410961" y="2477761"/>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5" name="正方形/長方形 14"/>
            <p:cNvSpPr/>
            <p:nvPr/>
          </p:nvSpPr>
          <p:spPr>
            <a:xfrm>
              <a:off x="1347392" y="2418671"/>
              <a:ext cx="245537" cy="329141"/>
            </a:xfrm>
            <a:prstGeom prst="rect">
              <a:avLst/>
            </a:prstGeom>
          </p:spPr>
          <p:txBody>
            <a:bodyPr wrap="none">
              <a:spAutoFit/>
            </a:bodyPr>
            <a:lstStyle/>
            <a:p>
              <a:r>
                <a:rPr lang="en-US" altLang="ja-JP" sz="2000" b="1" dirty="0" smtClean="0">
                  <a:latin typeface="Times New Roman" panose="02020603050405020304" pitchFamily="18" charset="0"/>
                  <a:cs typeface="Times New Roman" panose="02020603050405020304" pitchFamily="18" charset="0"/>
                </a:rPr>
                <a:t>c</a:t>
              </a:r>
              <a:endParaRPr lang="ja-JP" altLang="en-US" sz="2000" dirty="0"/>
            </a:p>
          </p:txBody>
        </p:sp>
        <p:cxnSp>
          <p:nvCxnSpPr>
            <p:cNvPr id="16" name="直線矢印コネクタ 15"/>
            <p:cNvCxnSpPr/>
            <p:nvPr/>
          </p:nvCxnSpPr>
          <p:spPr>
            <a:xfrm flipV="1">
              <a:off x="1472194" y="2267004"/>
              <a:ext cx="235956" cy="214534"/>
            </a:xfrm>
            <a:prstGeom prst="straightConnector1">
              <a:avLst/>
            </a:prstGeom>
            <a:ln w="28575">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1377134" y="2053709"/>
              <a:ext cx="257404" cy="329141"/>
            </a:xfrm>
            <a:prstGeom prst="rect">
              <a:avLst/>
            </a:prstGeom>
          </p:spPr>
          <p:txBody>
            <a:bodyPr wrap="none">
              <a:spAutoFit/>
            </a:bodyPr>
            <a:lstStyle/>
            <a:p>
              <a:r>
                <a:rPr lang="en-US" altLang="ja-JP" sz="2000" b="1" dirty="0" smtClean="0">
                  <a:latin typeface="Times New Roman" panose="02020603050405020304" pitchFamily="18" charset="0"/>
                  <a:cs typeface="Times New Roman" panose="02020603050405020304" pitchFamily="18" charset="0"/>
                </a:rPr>
                <a:t>a</a:t>
              </a:r>
              <a:endParaRPr lang="ja-JP" altLang="en-US" sz="2000" dirty="0"/>
            </a:p>
          </p:txBody>
        </p:sp>
        <p:sp>
          <p:nvSpPr>
            <p:cNvPr id="18" name="フリーフォーム 17"/>
            <p:cNvSpPr/>
            <p:nvPr/>
          </p:nvSpPr>
          <p:spPr>
            <a:xfrm rot="18971496">
              <a:off x="595747" y="4578698"/>
              <a:ext cx="1711036" cy="962891"/>
            </a:xfrm>
            <a:custGeom>
              <a:avLst/>
              <a:gdLst>
                <a:gd name="connsiteX0" fmla="*/ 0 w 1711036"/>
                <a:gd name="connsiteY0" fmla="*/ 484909 h 962891"/>
                <a:gd name="connsiteX1" fmla="*/ 858982 w 1711036"/>
                <a:gd name="connsiteY1" fmla="*/ 0 h 962891"/>
                <a:gd name="connsiteX2" fmla="*/ 1711036 w 1711036"/>
                <a:gd name="connsiteY2" fmla="*/ 484909 h 962891"/>
                <a:gd name="connsiteX3" fmla="*/ 852055 w 1711036"/>
                <a:gd name="connsiteY3" fmla="*/ 962891 h 962891"/>
                <a:gd name="connsiteX4" fmla="*/ 0 w 1711036"/>
                <a:gd name="connsiteY4" fmla="*/ 484909 h 96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036" h="962891">
                  <a:moveTo>
                    <a:pt x="0" y="484909"/>
                  </a:moveTo>
                  <a:lnTo>
                    <a:pt x="858982" y="0"/>
                  </a:lnTo>
                  <a:lnTo>
                    <a:pt x="1711036" y="484909"/>
                  </a:lnTo>
                  <a:lnTo>
                    <a:pt x="852055" y="962891"/>
                  </a:lnTo>
                  <a:lnTo>
                    <a:pt x="0" y="484909"/>
                  </a:lnTo>
                  <a:close/>
                </a:path>
              </a:pathLst>
            </a:custGeom>
            <a:solidFill>
              <a:schemeClr val="accent1">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9" name="円/楕円 18"/>
            <p:cNvSpPr/>
            <p:nvPr/>
          </p:nvSpPr>
          <p:spPr>
            <a:xfrm>
              <a:off x="1404034" y="5033693"/>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21" name="タイトル 1"/>
              <p:cNvSpPr txBox="1">
                <a:spLocks/>
              </p:cNvSpPr>
              <p:nvPr/>
            </p:nvSpPr>
            <p:spPr>
              <a:xfrm>
                <a:off x="3721544" y="1107734"/>
                <a:ext cx="7279609"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𝑥</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𝑦</m:t>
                            </m:r>
                          </m:sub>
                        </m:sSub>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を固定して軸</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方向に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s</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倍</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タイトル 1"/>
              <p:cNvSpPr txBox="1">
                <a:spLocks noRot="1" noChangeAspect="1" noMove="1" noResize="1" noEditPoints="1" noAdjustHandles="1" noChangeArrowheads="1" noChangeShapeType="1" noTextEdit="1"/>
              </p:cNvSpPr>
              <p:nvPr/>
            </p:nvSpPr>
            <p:spPr>
              <a:xfrm>
                <a:off x="3721544" y="1107734"/>
                <a:ext cx="7279609" cy="634082"/>
              </a:xfrm>
              <a:prstGeom prst="rect">
                <a:avLst/>
              </a:prstGeom>
              <a:blipFill rotWithShape="0">
                <a:blip r:embed="rId2"/>
                <a:stretch>
                  <a:fillRect l="-1255" b="-13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3811028" y="2167958"/>
                <a:ext cx="7201638" cy="714683"/>
              </a:xfrm>
              <a:prstGeom prst="rect">
                <a:avLst/>
              </a:prstGeom>
              <a:solidFill>
                <a:schemeClr val="accent6">
                  <a:lumMod val="20000"/>
                  <a:lumOff val="80000"/>
                </a:schemeClr>
              </a:solidFill>
            </p:spPr>
            <p:txBody>
              <a:bodyPr wrap="squar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a:rPr lang="en-US" altLang="ja-JP" i="1">
                                  <a:solidFill>
                                    <a:schemeClr val="tx1"/>
                                  </a:solidFill>
                                  <a:latin typeface="Cambria Math"/>
                                </a:rPr>
                                <m:t>𝑠</m:t>
                              </m:r>
                            </m:e>
                            <m:e>
                              <m:r>
                                <a:rPr lang="en-US" altLang="ja-JP" i="1">
                                  <a:solidFill>
                                    <a:schemeClr val="tx1"/>
                                  </a:solidFill>
                                  <a:latin typeface="Cambria Math"/>
                                </a:rPr>
                                <m:t>0</m:t>
                              </m:r>
                            </m:e>
                          </m:mr>
                          <m:mr>
                            <m:e>
                              <m:r>
                                <a:rPr lang="en-US" altLang="ja-JP" i="1">
                                  <a:solidFill>
                                    <a:schemeClr val="tx1"/>
                                  </a:solidFill>
                                  <a:latin typeface="Cambria Math"/>
                                </a:rPr>
                                <m:t>0</m:t>
                              </m:r>
                            </m:e>
                            <m:e>
                              <m:r>
                                <a:rPr lang="en-US" altLang="ja-JP" i="1">
                                  <a:solidFill>
                                    <a:schemeClr val="tx1"/>
                                  </a:solidFill>
                                  <a:latin typeface="Cambria Math"/>
                                </a:rPr>
                                <m:t>1</m:t>
                              </m:r>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b="0" i="1" smtClean="0">
                                      <a:solidFill>
                                        <a:schemeClr val="tx1"/>
                                      </a:solidFill>
                                      <a:latin typeface="Cambria Math" panose="02040503050406030204" pitchFamily="18" charset="0"/>
                                    </a:rPr>
                                    <m:t>−</m:t>
                                  </m:r>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
                      </m:e>
                    </m:d>
                    <m:d>
                      <m:dPr>
                        <m:ctrlPr>
                          <a:rPr lang="en-US" altLang="ja-JP" b="1" i="1">
                            <a:latin typeface="Cambria Math" panose="02040503050406030204" pitchFamily="18" charset="0"/>
                          </a:rPr>
                        </m:ctrlPr>
                      </m:dPr>
                      <m:e>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3811028" y="2167958"/>
                <a:ext cx="7201638" cy="714683"/>
              </a:xfrm>
              <a:prstGeom prst="rect">
                <a:avLst/>
              </a:prstGeom>
              <a:blipFill rotWithShape="0">
                <a:blip r:embed="rId3"/>
                <a:stretch>
                  <a:fillRect/>
                </a:stretch>
              </a:blipFill>
            </p:spPr>
            <p:txBody>
              <a:bodyPr/>
              <a:lstStyle/>
              <a:p>
                <a:r>
                  <a:rPr lang="ja-JP" altLang="en-US">
                    <a:noFill/>
                  </a:rPr>
                  <a:t> </a:t>
                </a:r>
              </a:p>
            </p:txBody>
          </p:sp>
        </mc:Fallback>
      </mc:AlternateContent>
      <p:sp>
        <p:nvSpPr>
          <p:cNvPr id="23" name="正方形/長方形 22"/>
          <p:cNvSpPr/>
          <p:nvPr/>
        </p:nvSpPr>
        <p:spPr>
          <a:xfrm>
            <a:off x="3721544" y="1868923"/>
            <a:ext cx="2651688" cy="400110"/>
          </a:xfrm>
          <a:prstGeom prst="rect">
            <a:avLst/>
          </a:prstGeom>
        </p:spPr>
        <p:txBody>
          <a:bodyPr wrap="none">
            <a:spAutoFit/>
          </a:bodyPr>
          <a:lstStyle/>
          <a:p>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次元座標表現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3811028" y="3421598"/>
                <a:ext cx="3357266" cy="33855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600" b="1" i="1" smtClean="0">
                              <a:solidFill>
                                <a:schemeClr val="tx1"/>
                              </a:solidFill>
                              <a:latin typeface="Cambria Math" panose="02040503050406030204" pitchFamily="18" charset="0"/>
                            </a:rPr>
                          </m:ctrlPr>
                        </m:sSupPr>
                        <m:e>
                          <m:r>
                            <a:rPr lang="en-US" altLang="ja-JP" sz="1600" b="1" smtClean="0">
                              <a:solidFill>
                                <a:schemeClr val="tx1"/>
                              </a:solidFill>
                              <a:latin typeface="Cambria Math"/>
                            </a:rPr>
                            <m:t>𝐯</m:t>
                          </m:r>
                        </m:e>
                        <m:sup>
                          <m:r>
                            <a:rPr lang="en-US" altLang="ja-JP" sz="1600" b="1" i="1" smtClean="0">
                              <a:solidFill>
                                <a:schemeClr val="tx1"/>
                              </a:solidFill>
                              <a:latin typeface="Cambria Math"/>
                            </a:rPr>
                            <m:t>′</m:t>
                          </m:r>
                        </m:sup>
                      </m:sSup>
                      <m:r>
                        <a:rPr lang="en-US" altLang="ja-JP" sz="1600" b="1" smtClean="0">
                          <a:solidFill>
                            <a:schemeClr val="tx1"/>
                          </a:solidFill>
                          <a:latin typeface="Cambria Math"/>
                        </a:rPr>
                        <m:t>=</m:t>
                      </m:r>
                      <m:r>
                        <a:rPr lang="en-US" altLang="ja-JP" sz="1600" b="1">
                          <a:latin typeface="Cambria Math"/>
                        </a:rPr>
                        <m:t>𝐓</m:t>
                      </m:r>
                      <m:r>
                        <a:rPr lang="en-US" altLang="ja-JP" sz="1600" b="1">
                          <a:latin typeface="Cambria Math"/>
                        </a:rPr>
                        <m:t>(</m:t>
                      </m:r>
                      <m:r>
                        <a:rPr lang="en-US" altLang="ja-JP" sz="1600" b="1">
                          <a:latin typeface="Cambria Math"/>
                        </a:rPr>
                        <m:t>𝐜</m:t>
                      </m:r>
                      <m:r>
                        <a:rPr lang="en-US" altLang="ja-JP" sz="1600" b="1">
                          <a:latin typeface="Cambria Math"/>
                        </a:rPr>
                        <m:t>)</m:t>
                      </m:r>
                      <m:r>
                        <a:rPr lang="en-US" altLang="ja-JP" sz="1600" b="1">
                          <a:latin typeface="Cambria Math"/>
                        </a:rPr>
                        <m:t>𝐑</m:t>
                      </m:r>
                      <m:d>
                        <m:dPr>
                          <m:ctrlPr>
                            <a:rPr lang="en-US" altLang="ja-JP" sz="1600" b="1" i="1">
                              <a:latin typeface="Cambria Math" panose="02040503050406030204" pitchFamily="18" charset="0"/>
                            </a:rPr>
                          </m:ctrlPr>
                        </m:dPr>
                        <m:e>
                          <m:r>
                            <a:rPr lang="en-US" altLang="ja-JP" sz="1600" b="0" i="1" smtClean="0">
                              <a:latin typeface="Cambria Math" panose="02040503050406030204" pitchFamily="18" charset="0"/>
                            </a:rPr>
                            <m:t>𝜃</m:t>
                          </m:r>
                        </m:e>
                      </m:d>
                      <m:r>
                        <a:rPr lang="en-US" altLang="ja-JP" sz="1600" b="1" i="0" smtClean="0">
                          <a:latin typeface="Cambria Math"/>
                        </a:rPr>
                        <m:t>𝐒</m:t>
                      </m:r>
                      <m:r>
                        <a:rPr lang="en-US" altLang="ja-JP" sz="1600" b="1">
                          <a:latin typeface="Cambria Math"/>
                        </a:rPr>
                        <m:t>(</m:t>
                      </m:r>
                      <m:r>
                        <a:rPr lang="en-US" altLang="ja-JP" sz="1600" b="0" i="1" smtClean="0">
                          <a:latin typeface="Cambria Math"/>
                        </a:rPr>
                        <m:t>𝑠</m:t>
                      </m:r>
                      <m:r>
                        <a:rPr lang="en-US" altLang="ja-JP" sz="1600" b="0" i="1" smtClean="0">
                          <a:latin typeface="Cambria Math"/>
                        </a:rPr>
                        <m:t>,1</m:t>
                      </m:r>
                      <m:r>
                        <a:rPr lang="en-US" altLang="ja-JP" sz="1600" b="1">
                          <a:latin typeface="Cambria Math"/>
                        </a:rPr>
                        <m:t>)</m:t>
                      </m:r>
                      <m:r>
                        <a:rPr lang="en-US" altLang="ja-JP" sz="1600" b="1" i="0" smtClean="0">
                          <a:latin typeface="Cambria Math"/>
                        </a:rPr>
                        <m:t>𝐑</m:t>
                      </m:r>
                      <m:r>
                        <a:rPr lang="en-US" altLang="ja-JP" sz="1600" b="1">
                          <a:latin typeface="Cambria Math"/>
                        </a:rPr>
                        <m:t>(</m:t>
                      </m:r>
                      <m:r>
                        <a:rPr lang="en-US" altLang="ja-JP" sz="1600" b="0" i="1" smtClean="0">
                          <a:latin typeface="Cambria Math" panose="02040503050406030204" pitchFamily="18" charset="0"/>
                        </a:rPr>
                        <m:t>−</m:t>
                      </m:r>
                      <m:r>
                        <a:rPr lang="en-US" altLang="ja-JP" sz="1600" b="0" i="1" smtClean="0">
                          <a:latin typeface="Cambria Math"/>
                        </a:rPr>
                        <m:t>𝜃</m:t>
                      </m:r>
                      <m:r>
                        <a:rPr lang="en-US" altLang="ja-JP" sz="1600" b="1">
                          <a:latin typeface="Cambria Math"/>
                        </a:rPr>
                        <m:t>)</m:t>
                      </m:r>
                      <m:r>
                        <a:rPr lang="en-US" altLang="ja-JP" sz="1600" b="1" i="0" smtClean="0">
                          <a:solidFill>
                            <a:schemeClr val="tx1"/>
                          </a:solidFill>
                          <a:latin typeface="Cambria Math"/>
                        </a:rPr>
                        <m:t>𝐓</m:t>
                      </m:r>
                      <m:r>
                        <a:rPr lang="en-US" altLang="ja-JP" sz="1600" b="1" i="0" smtClean="0">
                          <a:solidFill>
                            <a:schemeClr val="tx1"/>
                          </a:solidFill>
                          <a:latin typeface="Cambria Math"/>
                        </a:rPr>
                        <m:t>(−</m:t>
                      </m:r>
                      <m:r>
                        <a:rPr lang="en-US" altLang="ja-JP" sz="1600" b="1" i="0" smtClean="0">
                          <a:solidFill>
                            <a:schemeClr val="tx1"/>
                          </a:solidFill>
                          <a:latin typeface="Cambria Math"/>
                        </a:rPr>
                        <m:t>𝐜</m:t>
                      </m:r>
                      <m:r>
                        <a:rPr lang="en-US" altLang="ja-JP" sz="1600" b="1" i="0" smtClean="0">
                          <a:solidFill>
                            <a:schemeClr val="tx1"/>
                          </a:solidFill>
                          <a:latin typeface="Cambria Math"/>
                        </a:rPr>
                        <m:t>)</m:t>
                      </m:r>
                      <m:r>
                        <a:rPr lang="en-US" altLang="ja-JP" sz="1600" b="1">
                          <a:latin typeface="Cambria Math"/>
                        </a:rPr>
                        <m:t>𝐯</m:t>
                      </m:r>
                    </m:oMath>
                  </m:oMathPara>
                </a14:m>
                <a:endPar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811028" y="3421598"/>
                <a:ext cx="3357266" cy="338554"/>
              </a:xfrm>
              <a:prstGeom prst="rect">
                <a:avLst/>
              </a:prstGeom>
              <a:blipFill rotWithShape="0">
                <a:blip r:embed="rId4"/>
                <a:stretch>
                  <a:fillRect b="-5357"/>
                </a:stretch>
              </a:blipFill>
            </p:spPr>
            <p:txBody>
              <a:bodyPr/>
              <a:lstStyle/>
              <a:p>
                <a:r>
                  <a:rPr lang="ja-JP" altLang="en-US">
                    <a:noFill/>
                  </a:rPr>
                  <a:t> </a:t>
                </a:r>
              </a:p>
            </p:txBody>
          </p:sp>
        </mc:Fallback>
      </mc:AlternateContent>
      <p:sp>
        <p:nvSpPr>
          <p:cNvPr id="25" name="正方形/長方形 24"/>
          <p:cNvSpPr/>
          <p:nvPr/>
        </p:nvSpPr>
        <p:spPr>
          <a:xfrm>
            <a:off x="3721544" y="3116450"/>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座標系表現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6" name="正方形/長方形 25"/>
              <p:cNvSpPr/>
              <p:nvPr/>
            </p:nvSpPr>
            <p:spPr>
              <a:xfrm>
                <a:off x="3789992" y="3751437"/>
                <a:ext cx="6865213" cy="1155253"/>
              </a:xfrm>
              <a:prstGeom prst="rect">
                <a:avLst/>
              </a:prstGeom>
              <a:noFill/>
            </p:spPr>
            <p:txBody>
              <a:bodyPr wrap="none">
                <a:spAutoFit/>
              </a:bodyPr>
              <a:lstStyle/>
              <a:p>
                <a:pPr>
                  <a:spcBef>
                    <a:spcPts val="600"/>
                  </a:spcBef>
                  <a:spcAft>
                    <a:spcPts val="600"/>
                  </a:spcAft>
                </a:pPr>
                <a14:m>
                  <m:oMath xmlns:m="http://schemas.openxmlformats.org/officeDocument/2006/math">
                    <m:r>
                      <a:rPr lang="en-US" altLang="ja-JP" sz="1400" b="1" i="0" smtClean="0">
                        <a:latin typeface="Cambria Math"/>
                      </a:rPr>
                      <m:t>𝐓</m:t>
                    </m:r>
                    <m:d>
                      <m:dPr>
                        <m:ctrlPr>
                          <a:rPr lang="en-US" altLang="ja-JP" sz="1400" b="1" i="1" smtClean="0">
                            <a:latin typeface="Cambria Math" panose="02040503050406030204" pitchFamily="18" charset="0"/>
                          </a:rPr>
                        </m:ctrlPr>
                      </m:dPr>
                      <m:e>
                        <m:r>
                          <a:rPr lang="en-US" altLang="ja-JP" sz="1400" b="1" i="0" smtClean="0">
                            <a:latin typeface="Cambria Math"/>
                          </a:rPr>
                          <m:t>𝐜</m:t>
                        </m:r>
                      </m:e>
                    </m:d>
                    <m:r>
                      <a:rPr lang="en-US" altLang="ja-JP" sz="1400" b="1" i="0" smtClean="0">
                        <a:latin typeface="Cambria Math"/>
                      </a:rPr>
                      <m:t>=</m:t>
                    </m:r>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r>
                      <a:rPr lang="en-US" altLang="ja-JP" sz="1400" b="1" i="1" smtClean="0">
                        <a:latin typeface="Cambria Math"/>
                      </a:rPr>
                      <m:t>,</m:t>
                    </m:r>
                    <m:r>
                      <a:rPr lang="en-US" altLang="ja-JP" sz="1400" b="1" i="0" smtClean="0">
                        <a:latin typeface="Cambria Math"/>
                      </a:rPr>
                      <m:t>  </m:t>
                    </m:r>
                    <m:r>
                      <a:rPr lang="en-US" altLang="ja-JP" sz="1400" b="1" i="0" smtClean="0">
                        <a:latin typeface="Cambria Math"/>
                      </a:rPr>
                      <m:t>𝐑</m:t>
                    </m:r>
                    <m:d>
                      <m:dPr>
                        <m:ctrlPr>
                          <a:rPr lang="en-US" altLang="ja-JP" sz="1400" b="1" i="1">
                            <a:latin typeface="Cambria Math" panose="02040503050406030204" pitchFamily="18" charset="0"/>
                          </a:rPr>
                        </m:ctrlPr>
                      </m:dPr>
                      <m:e>
                        <m:r>
                          <a:rPr lang="en-US" altLang="ja-JP" sz="1400" b="0" i="1" smtClean="0">
                            <a:latin typeface="Cambria Math"/>
                          </a:rPr>
                          <m:t>𝜃</m:t>
                        </m:r>
                      </m:e>
                    </m:d>
                    <m:r>
                      <a:rPr lang="en-US" altLang="ja-JP" sz="1400" b="1">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cos</m:t>
                                  </m:r>
                                </m:fName>
                                <m:e>
                                  <m:r>
                                    <a:rPr lang="en-US" altLang="ja-JP" sz="1400" b="0" i="1" smtClean="0">
                                      <a:latin typeface="Cambria Math"/>
                                    </a:rPr>
                                    <m:t>𝜃</m:t>
                                  </m:r>
                                </m:e>
                              </m:func>
                            </m:e>
                            <m:e>
                              <m:r>
                                <a:rPr lang="en-US" altLang="ja-JP" sz="1400" b="0" i="1" smtClean="0">
                                  <a:latin typeface="Cambria Math"/>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sin</m:t>
                                  </m:r>
                                </m:fName>
                                <m:e>
                                  <m:r>
                                    <a:rPr lang="en-US" altLang="ja-JP" sz="1400" b="0" i="1" smtClean="0">
                                      <a:latin typeface="Cambria Math"/>
                                    </a:rPr>
                                    <m:t>𝜃</m:t>
                                  </m:r>
                                </m:e>
                              </m:func>
                            </m:e>
                            <m:e>
                              <m:r>
                                <a:rPr lang="en-US" altLang="ja-JP" sz="1400" b="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a:rPr>
                                    <m:t>cos</m:t>
                                  </m:r>
                                </m:fName>
                                <m:e>
                                  <m:r>
                                    <a:rPr lang="en-US" altLang="ja-JP" sz="1400" i="1">
                                      <a:latin typeface="Cambria Math"/>
                                    </a:rPr>
                                    <m:t>𝜃</m:t>
                                  </m:r>
                                </m:e>
                              </m:func>
                            </m:e>
                            <m:e>
                              <m:r>
                                <a:rPr lang="en-US" altLang="ja-JP" sz="1400" b="0" i="1" smtClean="0">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a:rPr>
                      <m:t>,   </m:t>
                    </m:r>
                    <m:r>
                      <a:rPr lang="en-US" altLang="ja-JP" sz="1400" b="1" i="0" smtClean="0">
                        <a:latin typeface="Cambria Math"/>
                      </a:rPr>
                      <m:t>𝐒</m:t>
                    </m:r>
                    <m:d>
                      <m:dPr>
                        <m:ctrlPr>
                          <a:rPr lang="en-US" altLang="ja-JP" sz="1400" b="1" i="1">
                            <a:latin typeface="Cambria Math" panose="02040503050406030204" pitchFamily="18" charset="0"/>
                          </a:rPr>
                        </m:ctrlPr>
                      </m:dPr>
                      <m:e>
                        <m:r>
                          <a:rPr lang="en-US" altLang="ja-JP" sz="1400" b="0" i="1" smtClean="0">
                            <a:latin typeface="Cambria Math"/>
                          </a:rPr>
                          <m:t>𝑎</m:t>
                        </m:r>
                        <m:r>
                          <a:rPr lang="en-US" altLang="ja-JP" sz="1400" b="0" i="1" smtClean="0">
                            <a:latin typeface="Cambria Math"/>
                          </a:rPr>
                          <m:t>,</m:t>
                        </m:r>
                        <m:r>
                          <a:rPr lang="en-US" altLang="ja-JP" sz="1400" b="0" i="1" smtClean="0">
                            <a:latin typeface="Cambria Math"/>
                          </a:rPr>
                          <m:t>𝑏</m:t>
                        </m:r>
                      </m:e>
                    </m:d>
                    <m:r>
                      <a:rPr lang="en-US" altLang="ja-JP" sz="1400" b="1" i="1" smtClean="0">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a:rPr lang="en-US" altLang="ja-JP" sz="1400" b="0" i="1" smtClean="0">
                                  <a:latin typeface="Cambria Math"/>
                                </a:rPr>
                                <m:t>𝑎</m:t>
                              </m:r>
                            </m:e>
                            <m:e>
                              <m:r>
                                <a:rPr lang="en-US" altLang="ja-JP" sz="1400" b="0" i="1" smtClean="0">
                                  <a:latin typeface="Cambria Math"/>
                                </a:rPr>
                                <m:t>0</m:t>
                              </m:r>
                            </m:e>
                            <m:e>
                              <m:r>
                                <a:rPr lang="en-US" altLang="ja-JP" sz="1400" i="1">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i="1">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panose="02040503050406030204" pitchFamily="18" charset="0"/>
                      </a:rPr>
                      <m:t>,</m:t>
                    </m:r>
                    <m:r>
                      <a:rPr lang="en-US" altLang="ja-JP" sz="1400" b="1">
                        <a:latin typeface="Cambria Math"/>
                      </a:rPr>
                      <m:t>𝐯</m:t>
                    </m:r>
                    <m:r>
                      <a:rPr lang="en-US" altLang="ja-JP" sz="1400" b="1" i="0" smtClean="0">
                        <a:latin typeface="Cambria Math" panose="02040503050406030204" pitchFamily="18" charset="0"/>
                      </a:rPr>
                      <m:t>=</m:t>
                    </m:r>
                    <m:d>
                      <m:dPr>
                        <m:ctrlPr>
                          <a:rPr lang="en-US" altLang="ja-JP" sz="1400" b="1" i="1" smtClean="0">
                            <a:latin typeface="Cambria Math" panose="02040503050406030204" pitchFamily="18" charset="0"/>
                          </a:rPr>
                        </m:ctrlPr>
                      </m:dPr>
                      <m:e>
                        <m:m>
                          <m:mPr>
                            <m:mcs>
                              <m:mc>
                                <m:mcPr>
                                  <m:count m:val="1"/>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panose="02040503050406030204" pitchFamily="18" charset="0"/>
                                </a:rPr>
                                <m:t>𝑥</m:t>
                              </m:r>
                            </m:e>
                          </m:mr>
                          <m:mr>
                            <m:e>
                              <m:r>
                                <a:rPr lang="en-US" altLang="ja-JP" sz="1400" b="0" i="1" smtClean="0">
                                  <a:latin typeface="Cambria Math" panose="02040503050406030204" pitchFamily="18" charset="0"/>
                                </a:rPr>
                                <m:t>𝑦</m:t>
                              </m:r>
                            </m:e>
                          </m:mr>
                          <m:mr>
                            <m:e>
                              <m:r>
                                <a:rPr lang="en-US" altLang="ja-JP" sz="1400" b="0" i="1" smtClean="0">
                                  <a:latin typeface="Cambria Math" panose="02040503050406030204" pitchFamily="18" charset="0"/>
                                </a:rPr>
                                <m:t>1</m:t>
                              </m:r>
                            </m:e>
                          </m:mr>
                        </m:m>
                      </m:e>
                    </m:d>
                  </m:oMath>
                </a14:m>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sz="1400" i="1">
                        <a:latin typeface="Cambria Math"/>
                      </a:rPr>
                      <m:t>𝜃</m:t>
                    </m:r>
                  </m:oMath>
                </a14:m>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軸の成す角</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789992" y="3751437"/>
                <a:ext cx="6865213" cy="1155253"/>
              </a:xfrm>
              <a:prstGeom prst="rect">
                <a:avLst/>
              </a:prstGeom>
              <a:blipFill rotWithShape="0">
                <a:blip r:embed="rId5"/>
                <a:stretch>
                  <a:fillRect b="-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3789992" y="5381436"/>
                <a:ext cx="8026749"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789992" y="5381436"/>
                <a:ext cx="8026749" cy="1569660"/>
              </a:xfrm>
              <a:prstGeom prst="rect">
                <a:avLst/>
              </a:prstGeom>
              <a:blipFill rotWithShape="0">
                <a:blip r:embed="rId6"/>
                <a:stretch>
                  <a:fillRect l="-1216" t="-311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9942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634082"/>
          </a:xfrm>
        </p:spPr>
        <p:txBody>
          <a:bodyPr>
            <a:noAutofit/>
          </a:bodyPr>
          <a:lstStyle/>
          <a:p>
            <a:r>
              <a:rPr kumimoji="1" lang="ja-JP" altLang="en-US" sz="3200" dirty="0" smtClean="0"/>
              <a:t>まとめ </a:t>
            </a:r>
            <a:r>
              <a:rPr kumimoji="1" lang="en-US" altLang="ja-JP" sz="3200" dirty="0" smtClean="0"/>
              <a:t>: </a:t>
            </a:r>
            <a:r>
              <a:rPr lang="ja-JP" altLang="en-US" sz="3200" dirty="0" smtClean="0"/>
              <a:t>アフィン</a:t>
            </a:r>
            <a:r>
              <a:rPr lang="ja-JP" altLang="en-US" sz="3200" dirty="0"/>
              <a:t>変換と同次座標系</a:t>
            </a:r>
            <a:endParaRPr kumimoji="1" lang="ja-JP" altLang="en-US" sz="32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457200" y="1516587"/>
                <a:ext cx="8252459" cy="2985882"/>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平行移動と線形変換（回転・拡大など行列積による変換）で可能な変換を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アフィン変換</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二次元空間の点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同次座標系</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e>
                          </m:mr>
                          <m:mr>
                            <m:e>
                              <m:r>
                                <a:rPr lang="en-US" altLang="ja-JP" sz="2400" i="1">
                                  <a:latin typeface="Cambria Math"/>
                                </a:rPr>
                                <m:t>𝑦</m:t>
                              </m:r>
                            </m:e>
                          </m:mr>
                          <m:mr>
                            <m:e>
                              <m:r>
                                <a:rPr lang="en-US" altLang="ja-JP" sz="2400" i="1">
                                  <a:latin typeface="Cambria Math"/>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同次座標</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系表現における基本的な変換行列は以下の通り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200" y="1516587"/>
                <a:ext cx="8252459" cy="2985882"/>
              </a:xfrm>
              <a:prstGeom prst="rect">
                <a:avLst/>
              </a:prstGeom>
              <a:blipFill rotWithShape="0">
                <a:blip r:embed="rId3"/>
                <a:stretch>
                  <a:fillRect l="-1108" t="-1633"/>
                </a:stretch>
              </a:blipFill>
            </p:spPr>
            <p:txBody>
              <a:bodyPr/>
              <a:lstStyle/>
              <a:p>
                <a:r>
                  <a:rPr lang="ja-JP" altLang="en-US">
                    <a:noFill/>
                  </a:rPr>
                  <a:t> </a:t>
                </a:r>
              </a:p>
            </p:txBody>
          </p:sp>
        </mc:Fallback>
      </mc:AlternateContent>
      <p:sp>
        <p:nvSpPr>
          <p:cNvPr id="6" name="正方形/長方形 5"/>
          <p:cNvSpPr/>
          <p:nvPr/>
        </p:nvSpPr>
        <p:spPr>
          <a:xfrm>
            <a:off x="9936631" y="4686501"/>
            <a:ext cx="141570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平行</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Translation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977891" y="4686501"/>
            <a:ext cx="1126014"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Rotation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30962" y="4686501"/>
            <a:ext cx="982961"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拡大</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Scaling</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812691" y="4686501"/>
            <a:ext cx="886573" cy="646331"/>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せん断</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Skew</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7546058" y="4686501"/>
            <a:ext cx="1554080"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Reflectance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9845332" y="5348913"/>
                <a:ext cx="1621406" cy="10831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0</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𝑥</m:t>
                                    </m:r>
                                  </m:sub>
                                </m:sSub>
                              </m:e>
                            </m:mr>
                            <m:mr>
                              <m:e>
                                <m:r>
                                  <a:rPr lang="en-US" altLang="ja-JP" sz="2000" b="0" i="1" smtClean="0">
                                    <a:latin typeface="Cambria Math"/>
                                  </a:rPr>
                                  <m:t>0</m:t>
                                </m:r>
                              </m:e>
                              <m:e>
                                <m:r>
                                  <a:rPr lang="en-US" altLang="ja-JP" sz="2000" b="0" i="1" smtClean="0">
                                    <a:latin typeface="Cambria Math"/>
                                  </a:rPr>
                                  <m:t>1</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𝑦</m:t>
                                    </m:r>
                                  </m:sub>
                                </m:sSub>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845332" y="5348913"/>
                <a:ext cx="1621406" cy="108318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591917" y="5365584"/>
                <a:ext cx="2476575" cy="9088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func>
                                  <m:funcPr>
                                    <m:ctrlPr>
                                      <a:rPr lang="en-US" altLang="ja-JP" sz="2000" b="0" i="1" smtClean="0">
                                        <a:latin typeface="Cambria Math" panose="02040503050406030204" pitchFamily="18" charset="0"/>
                                      </a:rPr>
                                    </m:ctrlPr>
                                  </m:funcPr>
                                  <m:fName>
                                    <m:r>
                                      <m:rPr>
                                        <m:sty m:val="p"/>
                                        <m:brk m:alnAt="7"/>
                                      </m:rPr>
                                      <a:rPr lang="en-US" altLang="ja-JP" sz="2000" b="0" i="0" smtClean="0">
                                        <a:latin typeface="Cambria Math"/>
                                      </a:rPr>
                                      <m:t>c</m:t>
                                    </m:r>
                                    <m:r>
                                      <m:rPr>
                                        <m:sty m:val="p"/>
                                      </m:rPr>
                                      <a:rPr lang="en-US" altLang="ja-JP" sz="2000" b="0" i="0" smtClean="0">
                                        <a:latin typeface="Cambria Math"/>
                                      </a:rPr>
                                      <m:t>os</m:t>
                                    </m:r>
                                  </m:fName>
                                  <m:e>
                                    <m:r>
                                      <m:rPr>
                                        <m:brk m:alnAt="7"/>
                                      </m:rPr>
                                      <a:rPr lang="en-US" altLang="ja-JP" sz="2000" b="0" i="1" smtClean="0">
                                        <a:latin typeface="Cambria Math"/>
                                      </a:rPr>
                                      <m:t>𝜃</m:t>
                                    </m:r>
                                  </m:e>
                                </m:func>
                              </m:e>
                              <m:e>
                                <m:func>
                                  <m:funcPr>
                                    <m:ctrlPr>
                                      <a:rPr lang="en-US" altLang="ja-JP" sz="2000" i="1">
                                        <a:latin typeface="Cambria Math" panose="02040503050406030204" pitchFamily="18" charset="0"/>
                                      </a:rPr>
                                    </m:ctrlPr>
                                  </m:funcPr>
                                  <m:fName>
                                    <m:r>
                                      <a:rPr lang="en-US" altLang="ja-JP" sz="2000" b="0" i="0" smtClean="0">
                                        <a:latin typeface="Cambria Math"/>
                                      </a:rPr>
                                      <m:t>−</m:t>
                                    </m:r>
                                    <m:r>
                                      <m:rPr>
                                        <m:sty m:val="p"/>
                                      </m:rPr>
                                      <a:rPr lang="en-US" altLang="ja-JP" sz="2000" b="0" i="0" smtClean="0">
                                        <a:latin typeface="Cambria Math"/>
                                      </a:rPr>
                                      <m:t>sin</m:t>
                                    </m:r>
                                  </m:fName>
                                  <m:e>
                                    <m:r>
                                      <m:rPr>
                                        <m:brk m:alnAt="7"/>
                                      </m:rPr>
                                      <a:rPr lang="en-US" altLang="ja-JP" sz="2000" i="1">
                                        <a:latin typeface="Cambria Math"/>
                                      </a:rPr>
                                      <m:t>𝜃</m:t>
                                    </m:r>
                                  </m:e>
                                </m:func>
                              </m:e>
                              <m:e>
                                <m:r>
                                  <a:rPr lang="en-US" altLang="ja-JP" sz="2000" i="1" smtClean="0">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591917" y="5365584"/>
                <a:ext cx="2476575" cy="90883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426795" y="5365584"/>
                <a:ext cx="1503104"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a:rPr lang="en-US" altLang="ja-JP" sz="2000" b="0" i="1" smtClean="0">
                                    <a:latin typeface="Cambria Math"/>
                                  </a:rPr>
                                  <m:t>𝑎</m:t>
                                </m:r>
                              </m:e>
                              <m:e>
                                <m:r>
                                  <a:rPr lang="en-US" altLang="ja-JP" sz="200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𝑏</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426795" y="5365584"/>
                <a:ext cx="1503104" cy="90621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5504842" y="5365585"/>
                <a:ext cx="1502270"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𝑎</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5504842" y="5365585"/>
                <a:ext cx="1502270" cy="9062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478925" y="5365585"/>
                <a:ext cx="1688346"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m:t>
                                </m:r>
                                <m:r>
                                  <a:rPr lang="en-US" altLang="ja-JP" sz="2000" b="0" i="1" smtClean="0">
                                    <a:latin typeface="Cambria Math"/>
                                  </a:rPr>
                                  <m:t>1</m:t>
                                </m:r>
                              </m:e>
                              <m:e>
                                <m:r>
                                  <a:rPr lang="en-US" altLang="ja-JP" sz="2000" b="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478925" y="5365585"/>
                <a:ext cx="1688346" cy="906210"/>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7375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射影変換</a:t>
            </a:r>
            <a:endParaRPr kumimoji="1" lang="ja-JP" altLang="en-US" sz="3600" dirty="0"/>
          </a:p>
        </p:txBody>
      </p:sp>
      <p:sp>
        <p:nvSpPr>
          <p:cNvPr id="3" name="コンテンツ プレースホルダー 2"/>
          <p:cNvSpPr>
            <a:spLocks noGrp="1"/>
          </p:cNvSpPr>
          <p:nvPr>
            <p:ph idx="1"/>
          </p:nvPr>
        </p:nvSpPr>
        <p:spPr>
          <a:xfrm>
            <a:off x="457199" y="1262080"/>
            <a:ext cx="11473211" cy="778400"/>
          </a:xfrm>
        </p:spPr>
        <p:txBody>
          <a:bodyPr>
            <a:noAutofit/>
          </a:bodyPr>
          <a:lstStyle/>
          <a:p>
            <a:r>
              <a:rPr kumimoji="1" lang="ja-JP" altLang="en-US" sz="2400" dirty="0" smtClean="0"/>
              <a:t>同次座標表現した，</a:t>
            </a:r>
            <a:r>
              <a:rPr kumimoji="1" lang="en-US" altLang="ja-JP" sz="2400" dirty="0" smtClean="0"/>
              <a:t>affine</a:t>
            </a:r>
            <a:r>
              <a:rPr kumimoji="1" lang="ja-JP" altLang="en-US" sz="2400" dirty="0" smtClean="0"/>
              <a:t>変換の基本変換は，</a:t>
            </a:r>
            <a:r>
              <a:rPr lang="ja-JP" altLang="en-US" sz="2400" dirty="0" smtClean="0"/>
              <a:t>左下</a:t>
            </a:r>
            <a:r>
              <a:rPr lang="ja-JP" altLang="en-US" sz="2400" dirty="0"/>
              <a:t>２</a:t>
            </a:r>
            <a:r>
              <a:rPr lang="ja-JP" altLang="en-US" sz="2400" dirty="0" smtClean="0"/>
              <a:t>要素は０，右下は１</a:t>
            </a:r>
            <a:endParaRPr kumimoji="1" lang="en-US" altLang="ja-JP" sz="2400" dirty="0" smtClean="0"/>
          </a:p>
          <a:p>
            <a:r>
              <a:rPr lang="ja-JP" altLang="en-US" sz="2400" dirty="0"/>
              <a:t>これら</a:t>
            </a:r>
            <a:r>
              <a:rPr lang="ja-JP" altLang="en-US" sz="2400" dirty="0" smtClean="0"/>
              <a:t>を</a:t>
            </a:r>
            <a:r>
              <a:rPr lang="ja-JP" altLang="en-US" sz="2400" dirty="0"/>
              <a:t>合成して</a:t>
            </a:r>
            <a:r>
              <a:rPr lang="ja-JP" altLang="en-US" sz="2400" dirty="0" smtClean="0"/>
              <a:t>も，左下の</a:t>
            </a:r>
            <a:r>
              <a:rPr lang="en-US" altLang="ja-JP" sz="2400" dirty="0" smtClean="0"/>
              <a:t>2</a:t>
            </a:r>
            <a:r>
              <a:rPr lang="ja-JP" altLang="en-US" sz="2400" dirty="0" smtClean="0"/>
              <a:t>要素は</a:t>
            </a:r>
            <a:r>
              <a:rPr lang="en-US" altLang="ja-JP" sz="2400" dirty="0" smtClean="0"/>
              <a:t>0</a:t>
            </a:r>
            <a:r>
              <a:rPr lang="ja-JP" altLang="en-US" sz="2400" dirty="0" err="1" smtClean="0"/>
              <a:t>，</a:t>
            </a:r>
            <a:r>
              <a:rPr lang="ja-JP" altLang="en-US" sz="2400" dirty="0" smtClean="0"/>
              <a:t>右下は</a:t>
            </a:r>
            <a:r>
              <a:rPr lang="en-US" altLang="ja-JP" sz="2400" dirty="0" smtClean="0"/>
              <a:t>1</a:t>
            </a:r>
            <a:r>
              <a:rPr lang="ja-JP" altLang="en-US" sz="2400" dirty="0" smtClean="0"/>
              <a:t>のまま</a:t>
            </a:r>
            <a:endParaRPr lang="en-US" altLang="ja-JP" sz="2400" dirty="0" smtClean="0"/>
          </a:p>
          <a:p>
            <a:endParaRPr lang="en-US" altLang="ja-JP" sz="2400" dirty="0"/>
          </a:p>
        </p:txBody>
      </p:sp>
      <mc:AlternateContent xmlns:mc="http://schemas.openxmlformats.org/markup-compatibility/2006" xmlns:a14="http://schemas.microsoft.com/office/drawing/2010/main">
        <mc:Choice Requires="a14">
          <p:sp>
            <p:nvSpPr>
              <p:cNvPr id="4" name="正方形/長方形 3"/>
              <p:cNvSpPr/>
              <p:nvPr/>
            </p:nvSpPr>
            <p:spPr>
              <a:xfrm>
                <a:off x="6450199" y="2185525"/>
                <a:ext cx="1479443" cy="98405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0</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𝑥</m:t>
                                    </m:r>
                                  </m:sub>
                                </m:sSub>
                              </m:e>
                            </m:mr>
                            <m:mr>
                              <m:e>
                                <m:r>
                                  <a:rPr lang="en-US" altLang="ja-JP" b="0" i="1" smtClean="0">
                                    <a:latin typeface="Cambria Math"/>
                                  </a:rPr>
                                  <m:t>0</m:t>
                                </m:r>
                              </m:e>
                              <m:e>
                                <m:r>
                                  <a:rPr lang="en-US" altLang="ja-JP" b="0" i="1" smtClean="0">
                                    <a:latin typeface="Cambria Math"/>
                                  </a:rPr>
                                  <m:t>1</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𝑦</m:t>
                                    </m:r>
                                  </m:sub>
                                </m:sSub>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4" name="正方形/長方形 3"/>
              <p:cNvSpPr>
                <a:spLocks noRot="1" noChangeAspect="1" noMove="1" noResize="1" noEditPoints="1" noAdjustHandles="1" noChangeArrowheads="1" noChangeShapeType="1" noTextEdit="1"/>
              </p:cNvSpPr>
              <p:nvPr/>
            </p:nvSpPr>
            <p:spPr>
              <a:xfrm>
                <a:off x="6450199" y="2185525"/>
                <a:ext cx="1479443" cy="98405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1721857" y="2263944"/>
                <a:ext cx="2245999" cy="82721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func>
                                  <m:funcPr>
                                    <m:ctrlPr>
                                      <a:rPr lang="en-US" altLang="ja-JP" b="0" i="1" smtClean="0">
                                        <a:latin typeface="Cambria Math" panose="02040503050406030204" pitchFamily="18" charset="0"/>
                                      </a:rPr>
                                    </m:ctrlPr>
                                  </m:funcPr>
                                  <m:fName>
                                    <m:r>
                                      <m:rPr>
                                        <m:sty m:val="p"/>
                                        <m:brk m:alnAt="7"/>
                                      </m:rPr>
                                      <a:rPr lang="en-US" altLang="ja-JP" b="0" i="0" smtClean="0">
                                        <a:latin typeface="Cambria Math"/>
                                      </a:rPr>
                                      <m:t>c</m:t>
                                    </m:r>
                                    <m:r>
                                      <m:rPr>
                                        <m:sty m:val="p"/>
                                      </m:rPr>
                                      <a:rPr lang="en-US" altLang="ja-JP" b="0" i="0" smtClean="0">
                                        <a:latin typeface="Cambria Math"/>
                                      </a:rPr>
                                      <m:t>os</m:t>
                                    </m:r>
                                  </m:fName>
                                  <m:e>
                                    <m:r>
                                      <m:rPr>
                                        <m:brk m:alnAt="7"/>
                                      </m:rPr>
                                      <a:rPr lang="en-US" altLang="ja-JP" b="0" i="1" smtClean="0">
                                        <a:latin typeface="Cambria Math"/>
                                      </a:rPr>
                                      <m:t>𝜃</m:t>
                                    </m:r>
                                  </m:e>
                                </m:func>
                              </m:e>
                              <m:e>
                                <m:func>
                                  <m:funcPr>
                                    <m:ctrlPr>
                                      <a:rPr lang="en-US" altLang="ja-JP" i="1">
                                        <a:latin typeface="Cambria Math" panose="02040503050406030204" pitchFamily="18" charset="0"/>
                                      </a:rPr>
                                    </m:ctrlPr>
                                  </m:funcPr>
                                  <m:fName>
                                    <m:r>
                                      <a:rPr lang="en-US" altLang="ja-JP" b="0" i="0" smtClean="0">
                                        <a:latin typeface="Cambria Math"/>
                                      </a:rPr>
                                      <m:t>−</m:t>
                                    </m:r>
                                    <m:r>
                                      <m:rPr>
                                        <m:sty m:val="p"/>
                                      </m:rPr>
                                      <a:rPr lang="en-US" altLang="ja-JP" b="0" i="0" smtClean="0">
                                        <a:latin typeface="Cambria Math"/>
                                      </a:rPr>
                                      <m:t>sin</m:t>
                                    </m:r>
                                  </m:fName>
                                  <m:e>
                                    <m:r>
                                      <m:rPr>
                                        <m:brk m:alnAt="7"/>
                                      </m:rPr>
                                      <a:rPr lang="en-US" altLang="ja-JP" i="1">
                                        <a:latin typeface="Cambria Math"/>
                                      </a:rPr>
                                      <m:t>𝜃</m:t>
                                    </m:r>
                                  </m:e>
                                </m:func>
                              </m:e>
                              <m:e>
                                <m:r>
                                  <a:rPr lang="en-US" altLang="ja-JP" i="1" smtClean="0">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m:rPr>
                                        <m:brk m:alnAt="7"/>
                                      </m:rPr>
                                      <a:rPr lang="en-US" altLang="ja-JP" i="1">
                                        <a:latin typeface="Cambria Math"/>
                                      </a:rPr>
                                      <m:t>𝜃</m:t>
                                    </m:r>
                                  </m:e>
                                </m:func>
                              </m:e>
                              <m:e>
                                <m:func>
                                  <m:funcPr>
                                    <m:ctrlPr>
                                      <a:rPr lang="en-US" altLang="ja-JP" i="1">
                                        <a:latin typeface="Cambria Math" panose="02040503050406030204" pitchFamily="18" charset="0"/>
                                      </a:rPr>
                                    </m:ctrlPr>
                                  </m:funcPr>
                                  <m:fName>
                                    <m:r>
                                      <m:rPr>
                                        <m:sty m:val="p"/>
                                        <m:brk m:alnAt="7"/>
                                      </m:rPr>
                                      <a:rPr lang="en-US" altLang="ja-JP">
                                        <a:latin typeface="Cambria Math"/>
                                      </a:rPr>
                                      <m:t>c</m:t>
                                    </m:r>
                                    <m:r>
                                      <m:rPr>
                                        <m:sty m:val="p"/>
                                      </m:rPr>
                                      <a:rPr lang="en-US" altLang="ja-JP">
                                        <a:latin typeface="Cambria Math"/>
                                      </a:rPr>
                                      <m:t>os</m:t>
                                    </m:r>
                                  </m:fName>
                                  <m:e>
                                    <m:r>
                                      <m:rPr>
                                        <m:brk m:alnAt="7"/>
                                      </m:rPr>
                                      <a:rPr lang="en-US" altLang="ja-JP" i="1">
                                        <a:latin typeface="Cambria Math"/>
                                      </a:rPr>
                                      <m:t>𝜃</m:t>
                                    </m:r>
                                  </m:e>
                                </m:func>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721857" y="2263944"/>
                <a:ext cx="2245999" cy="82721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26795" y="2265098"/>
                <a:ext cx="137281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a:rPr lang="en-US" altLang="ja-JP" b="0" i="1" smtClean="0">
                                    <a:latin typeface="Cambria Math"/>
                                  </a:rPr>
                                  <m:t>𝑎</m:t>
                                </m:r>
                              </m:e>
                              <m:e>
                                <m:r>
                                  <a:rPr lang="en-US" altLang="ja-JP"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𝑏</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26795" y="2265098"/>
                <a:ext cx="1372812" cy="824906"/>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50863" y="2265098"/>
                <a:ext cx="137095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𝑎</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850863" y="2265098"/>
                <a:ext cx="1370952" cy="824906"/>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5053253" y="2265098"/>
                <a:ext cx="1538434"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m:t>
                                </m:r>
                                <m:r>
                                  <a:rPr lang="en-US" altLang="ja-JP" b="0" i="1" smtClean="0">
                                    <a:latin typeface="Cambria Math"/>
                                  </a:rPr>
                                  <m:t>1</m:t>
                                </m:r>
                              </m:e>
                              <m:e>
                                <m:r>
                                  <a:rPr lang="en-US" altLang="ja-JP" b="0"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5053253" y="2265098"/>
                <a:ext cx="1538434" cy="82490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904026" y="2133395"/>
                <a:ext cx="1784335" cy="108831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e>
                                <m:r>
                                  <a:rPr lang="en-US" altLang="ja-JP" sz="2400" i="1" smtClean="0">
                                    <a:latin typeface="Cambria Math" panose="02040503050406030204" pitchFamily="18" charset="0"/>
                                  </a:rPr>
                                  <m:t>𝑐</m:t>
                                </m:r>
                              </m:e>
                            </m:mr>
                            <m:mr>
                              <m:e>
                                <m:r>
                                  <a:rPr lang="en-US" altLang="ja-JP" sz="2400" b="0" i="1" smtClean="0">
                                    <a:latin typeface="Cambria Math" panose="02040503050406030204" pitchFamily="18" charset="0"/>
                                  </a:rPr>
                                  <m:t>𝑑</m:t>
                                </m:r>
                              </m:e>
                              <m:e>
                                <m:r>
                                  <a:rPr lang="en-US" altLang="ja-JP" sz="2400" b="0" i="1" smtClean="0">
                                    <a:latin typeface="Cambria Math" panose="02040503050406030204" pitchFamily="18" charset="0"/>
                                  </a:rPr>
                                  <m:t>𝑒</m:t>
                                </m:r>
                              </m:e>
                              <m:e>
                                <m:r>
                                  <a:rPr lang="en-US" altLang="ja-JP" sz="2400" i="1" smtClean="0">
                                    <a:latin typeface="Cambria Math" panose="02040503050406030204" pitchFamily="18" charset="0"/>
                                  </a:rPr>
                                  <m:t>𝑓</m:t>
                                </m:r>
                              </m:e>
                            </m:mr>
                            <m:mr>
                              <m:e>
                                <m:r>
                                  <a:rPr lang="en-US" altLang="ja-JP" sz="2400" b="0" i="1" smtClean="0">
                                    <a:solidFill>
                                      <a:srgbClr val="FF0000"/>
                                    </a:solidFill>
                                    <a:latin typeface="Cambria Math"/>
                                  </a:rPr>
                                  <m:t>0</m:t>
                                </m:r>
                              </m:e>
                              <m:e>
                                <m:r>
                                  <a:rPr lang="en-US" altLang="ja-JP" sz="2400" b="0" i="1" smtClean="0">
                                    <a:solidFill>
                                      <a:srgbClr val="FF0000"/>
                                    </a:solidFill>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8904026" y="2133395"/>
                <a:ext cx="1784335" cy="1088311"/>
              </a:xfrm>
              <a:prstGeom prst="rect">
                <a:avLst/>
              </a:prstGeom>
              <a:blipFill rotWithShape="0">
                <a:blip r:embed="rId8"/>
                <a:stretch>
                  <a:fillRect/>
                </a:stretch>
              </a:blipFill>
            </p:spPr>
            <p:txBody>
              <a:bodyPr/>
              <a:lstStyle/>
              <a:p>
                <a:r>
                  <a:rPr lang="ja-JP" altLang="en-US">
                    <a:noFill/>
                  </a:rPr>
                  <a:t> </a:t>
                </a:r>
              </a:p>
            </p:txBody>
          </p:sp>
        </mc:Fallback>
      </mc:AlternateContent>
      <p:sp>
        <p:nvSpPr>
          <p:cNvPr id="10" name="正方形/長方形 9"/>
          <p:cNvSpPr/>
          <p:nvPr/>
        </p:nvSpPr>
        <p:spPr>
          <a:xfrm>
            <a:off x="9436432" y="1863834"/>
            <a:ext cx="697627" cy="400110"/>
          </a:xfrm>
          <a:prstGeom prst="rect">
            <a:avLst/>
          </a:prstGeom>
        </p:spPr>
        <p:txBody>
          <a:bodyPr wrap="non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合成</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コンテンツ プレースホルダー 2"/>
          <p:cNvSpPr txBox="1">
            <a:spLocks/>
          </p:cNvSpPr>
          <p:nvPr/>
        </p:nvSpPr>
        <p:spPr>
          <a:xfrm>
            <a:off x="457199" y="3691651"/>
            <a:ext cx="11473211" cy="77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同次座標系表現において，より一般的な下の形の変換を</a:t>
            </a:r>
            <a:r>
              <a:rPr lang="ja-JP" altLang="en-US" sz="2400" b="1" dirty="0" smtClean="0">
                <a:solidFill>
                  <a:srgbClr val="FF0000"/>
                </a:solidFill>
              </a:rPr>
              <a:t>射影変換</a:t>
            </a:r>
            <a:r>
              <a:rPr lang="ja-JP" altLang="en-US" sz="2400" dirty="0" smtClean="0"/>
              <a:t>と呼ぶ</a:t>
            </a:r>
            <a:endParaRPr lang="en-US" altLang="ja-JP" sz="2400" dirty="0"/>
          </a:p>
        </p:txBody>
      </p:sp>
      <mc:AlternateContent xmlns:mc="http://schemas.openxmlformats.org/markup-compatibility/2006" xmlns:a14="http://schemas.microsoft.com/office/drawing/2010/main">
        <mc:Choice Requires="a14">
          <p:sp>
            <p:nvSpPr>
              <p:cNvPr id="12" name="正方形/長方形 11"/>
              <p:cNvSpPr/>
              <p:nvPr/>
            </p:nvSpPr>
            <p:spPr>
              <a:xfrm>
                <a:off x="591313" y="4470051"/>
                <a:ext cx="347543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solidFill>
                                <a:schemeClr val="tx1"/>
                              </a:solidFill>
                              <a:latin typeface="Cambria Math" panose="02040503050406030204" pitchFamily="18" charset="0"/>
                            </a:rPr>
                          </m:ctrlPr>
                        </m:dPr>
                        <m:e>
                          <m:m>
                            <m:mPr>
                              <m:mcs>
                                <m:mc>
                                  <m:mcPr>
                                    <m:count m:val="1"/>
                                    <m:mcJc m:val="center"/>
                                  </m:mcPr>
                                </m:mc>
                              </m:mcs>
                              <m:ctrlPr>
                                <a:rPr lang="en-US" altLang="ja-JP" sz="2400" b="1"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𝑥</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𝑦</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1</m:t>
                                </m:r>
                              </m:e>
                            </m:mr>
                          </m:m>
                        </m:e>
                      </m:d>
                      <m:r>
                        <a:rPr lang="en-US" altLang="ja-JP" sz="2400" b="1" i="1" smtClean="0">
                          <a:solidFill>
                            <a:schemeClr val="tx1"/>
                          </a:solidFill>
                          <a:latin typeface="Cambria Math" panose="02040503050406030204" pitchFamily="18" charset="0"/>
                        </a:rPr>
                        <m:t>~</m:t>
                      </m:r>
                      <m:d>
                        <m:dPr>
                          <m:ctrlPr>
                            <a:rPr lang="en-US" altLang="ja-JP" sz="2400" b="1" i="1" smtClean="0">
                              <a:solidFill>
                                <a:schemeClr val="tx1"/>
                              </a:solidFill>
                              <a:latin typeface="Cambria Math" panose="02040503050406030204" pitchFamily="18" charset="0"/>
                            </a:rPr>
                          </m:ctrlPr>
                        </m:dPr>
                        <m:e>
                          <m:m>
                            <m:mPr>
                              <m:mcs>
                                <m:mc>
                                  <m:mcPr>
                                    <m:count m:val="3"/>
                                    <m:mcJc m:val="center"/>
                                  </m:mcPr>
                                </m:mc>
                              </m:mcs>
                              <m:ctrlPr>
                                <a:rPr lang="en-US" altLang="ja-JP" sz="2400"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𝑎</m:t>
                                </m:r>
                              </m:e>
                              <m:e>
                                <m:r>
                                  <a:rPr lang="en-US" altLang="ja-JP" sz="2400" b="0" i="1" smtClean="0">
                                    <a:solidFill>
                                      <a:schemeClr val="tx1"/>
                                    </a:solidFill>
                                    <a:latin typeface="Cambria Math" panose="02040503050406030204" pitchFamily="18" charset="0"/>
                                  </a:rPr>
                                  <m:t>𝑏</m:t>
                                </m:r>
                              </m:e>
                              <m:e>
                                <m:r>
                                  <a:rPr lang="en-US" altLang="ja-JP" sz="2400" i="1" smtClean="0">
                                    <a:solidFill>
                                      <a:schemeClr val="tx1"/>
                                    </a:solidFill>
                                    <a:latin typeface="Cambria Math" panose="02040503050406030204" pitchFamily="18" charset="0"/>
                                  </a:rPr>
                                  <m:t>𝑐</m:t>
                                </m:r>
                              </m:e>
                            </m:mr>
                            <m:mr>
                              <m:e>
                                <m:r>
                                  <a:rPr lang="en-US" altLang="ja-JP" sz="2400" b="0" i="1" smtClean="0">
                                    <a:solidFill>
                                      <a:schemeClr val="tx1"/>
                                    </a:solidFill>
                                    <a:latin typeface="Cambria Math" panose="02040503050406030204" pitchFamily="18" charset="0"/>
                                  </a:rPr>
                                  <m:t>𝑑</m:t>
                                </m:r>
                              </m:e>
                              <m:e>
                                <m:r>
                                  <a:rPr lang="en-US" altLang="ja-JP" sz="2400" b="0" i="1" smtClean="0">
                                    <a:solidFill>
                                      <a:schemeClr val="tx1"/>
                                    </a:solidFill>
                                    <a:latin typeface="Cambria Math" panose="02040503050406030204" pitchFamily="18" charset="0"/>
                                  </a:rPr>
                                  <m:t>𝑒</m:t>
                                </m:r>
                              </m:e>
                              <m:e>
                                <m:r>
                                  <a:rPr lang="en-US" altLang="ja-JP" sz="2400" i="1" smtClean="0">
                                    <a:solidFill>
                                      <a:schemeClr val="tx1"/>
                                    </a:solidFill>
                                    <a:latin typeface="Cambria Math" panose="02040503050406030204" pitchFamily="18" charset="0"/>
                                  </a:rPr>
                                  <m:t>𝑓</m:t>
                                </m:r>
                              </m:e>
                            </m:mr>
                            <m:mr>
                              <m:e>
                                <m:r>
                                  <a:rPr lang="en-US" altLang="ja-JP" sz="2400" b="0" i="1" smtClean="0">
                                    <a:solidFill>
                                      <a:schemeClr val="tx1"/>
                                    </a:solidFill>
                                    <a:latin typeface="Cambria Math" panose="02040503050406030204" pitchFamily="18" charset="0"/>
                                  </a:rPr>
                                  <m:t>𝑔</m:t>
                                </m:r>
                              </m:e>
                              <m:e>
                                <m:r>
                                  <a:rPr lang="en-US" altLang="ja-JP" sz="2400" b="0" i="1" smtClean="0">
                                    <a:solidFill>
                                      <a:schemeClr val="tx1"/>
                                    </a:solidFill>
                                    <a:latin typeface="Cambria Math" panose="02040503050406030204" pitchFamily="18" charset="0"/>
                                  </a:rPr>
                                  <m:t>h</m:t>
                                </m:r>
                              </m:e>
                              <m:e>
                                <m:r>
                                  <a:rPr lang="en-US" altLang="ja-JP" sz="2400" b="0" i="1" smtClean="0">
                                    <a:solidFill>
                                      <a:schemeClr val="tx1"/>
                                    </a:solidFill>
                                    <a:latin typeface="Cambria Math" panose="02040503050406030204" pitchFamily="18" charset="0"/>
                                  </a:rPr>
                                  <m:t>𝑖</m:t>
                                </m:r>
                              </m:e>
                            </m:mr>
                          </m:m>
                        </m:e>
                      </m:d>
                      <m:d>
                        <m:dPr>
                          <m:ctrlPr>
                            <a:rPr lang="en-US" altLang="ja-JP" sz="2400" b="1" i="1">
                              <a:solidFill>
                                <a:schemeClr val="tx1"/>
                              </a:solidFill>
                              <a:latin typeface="Cambria Math" panose="02040503050406030204" pitchFamily="18" charset="0"/>
                            </a:rPr>
                          </m:ctrlPr>
                        </m:dPr>
                        <m:e>
                          <m:m>
                            <m:mPr>
                              <m:mcs>
                                <m:mc>
                                  <m:mcPr>
                                    <m:count m:val="1"/>
                                    <m:mcJc m:val="center"/>
                                  </m:mcPr>
                                </m:mc>
                              </m:mcs>
                              <m:ctrlPr>
                                <a:rPr lang="en-US" altLang="ja-JP" sz="2400" b="1" i="1">
                                  <a:solidFill>
                                    <a:schemeClr val="tx1"/>
                                  </a:solidFill>
                                  <a:latin typeface="Cambria Math" panose="02040503050406030204" pitchFamily="18" charset="0"/>
                                </a:rPr>
                              </m:ctrlPr>
                            </m:mPr>
                            <m:mr>
                              <m:e>
                                <m:r>
                                  <m:rPr>
                                    <m:brk m:alnAt="7"/>
                                  </m:rPr>
                                  <a:rPr lang="en-US" altLang="ja-JP" sz="2400" i="1">
                                    <a:solidFill>
                                      <a:schemeClr val="tx1"/>
                                    </a:solidFill>
                                    <a:latin typeface="Cambria Math" panose="02040503050406030204" pitchFamily="18" charset="0"/>
                                  </a:rPr>
                                  <m:t>𝑥</m:t>
                                </m:r>
                              </m:e>
                            </m:mr>
                            <m:mr>
                              <m:e>
                                <m:r>
                                  <a:rPr lang="en-US" altLang="ja-JP" sz="2400" i="1">
                                    <a:solidFill>
                                      <a:schemeClr val="tx1"/>
                                    </a:solidFill>
                                    <a:latin typeface="Cambria Math" panose="02040503050406030204" pitchFamily="18" charset="0"/>
                                  </a:rPr>
                                  <m:t>𝑦</m:t>
                                </m:r>
                              </m:e>
                            </m:mr>
                            <m:mr>
                              <m:e>
                                <m:r>
                                  <a:rPr lang="en-US" altLang="ja-JP" sz="2400" i="1">
                                    <a:solidFill>
                                      <a:schemeClr val="tx1"/>
                                    </a:solidFill>
                                    <a:latin typeface="Cambria Math" panose="02040503050406030204" pitchFamily="18" charset="0"/>
                                  </a:rPr>
                                  <m:t>1</m:t>
                                </m:r>
                              </m:e>
                            </m:mr>
                          </m:m>
                        </m:e>
                      </m:d>
                    </m:oMath>
                  </m:oMathPara>
                </a14:m>
                <a:endParaRPr lang="ja-JP" altLang="en-US" sz="24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591313" y="4470051"/>
                <a:ext cx="3475439" cy="1281376"/>
              </a:xfrm>
              <a:prstGeom prst="rect">
                <a:avLst/>
              </a:prstGeom>
              <a:blipFill rotWithShape="0">
                <a:blip r:embed="rId9"/>
                <a:stretch>
                  <a:fillRect/>
                </a:stretch>
              </a:blipFill>
            </p:spPr>
            <p:txBody>
              <a:bodyPr/>
              <a:lstStyle/>
              <a:p>
                <a:r>
                  <a:rPr lang="ja-JP" altLang="en-US">
                    <a:noFill/>
                  </a:rPr>
                  <a:t> </a:t>
                </a:r>
              </a:p>
            </p:txBody>
          </p:sp>
        </mc:Fallback>
      </mc:AlternateContent>
      <p:sp>
        <p:nvSpPr>
          <p:cNvPr id="13" name="正方形/長方形 12"/>
          <p:cNvSpPr/>
          <p:nvPr/>
        </p:nvSpPr>
        <p:spPr>
          <a:xfrm>
            <a:off x="591313" y="6081781"/>
            <a:ext cx="6417141"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射影変換では，第三要素が１でなくなる可能性があるので，</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この式は</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でなく</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同値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を使って表現される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6946780" y="4211513"/>
            <a:ext cx="4869537" cy="2384689"/>
            <a:chOff x="6957770" y="4636477"/>
            <a:chExt cx="4001760" cy="1959725"/>
          </a:xfrm>
        </p:grpSpPr>
        <p:pic>
          <p:nvPicPr>
            <p:cNvPr id="14" name="図 13"/>
            <p:cNvPicPr>
              <a:picLocks noChangeAspect="1"/>
            </p:cNvPicPr>
            <p:nvPr/>
          </p:nvPicPr>
          <p:blipFill>
            <a:blip r:embed="rId10">
              <a:duotone>
                <a:schemeClr val="bg2">
                  <a:shade val="45000"/>
                  <a:satMod val="135000"/>
                </a:schemeClr>
                <a:prstClr val="white"/>
              </a:duotone>
            </a:blip>
            <a:stretch>
              <a:fillRect/>
            </a:stretch>
          </p:blipFill>
          <p:spPr>
            <a:xfrm>
              <a:off x="9408971" y="5170589"/>
              <a:ext cx="1378688" cy="1107066"/>
            </a:xfrm>
            <a:prstGeom prst="rect">
              <a:avLst/>
            </a:prstGeom>
          </p:spPr>
        </p:pic>
        <p:cxnSp>
          <p:nvCxnSpPr>
            <p:cNvPr id="15" name="直線矢印コネクタ 14"/>
            <p:cNvCxnSpPr/>
            <p:nvPr/>
          </p:nvCxnSpPr>
          <p:spPr>
            <a:xfrm>
              <a:off x="7194245" y="6297287"/>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341093" y="4841358"/>
              <a:ext cx="0" cy="156881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8587479" y="62051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587479" y="6205157"/>
                  <a:ext cx="316547" cy="353839"/>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957770" y="46364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6957770" y="4636477"/>
                  <a:ext cx="472950" cy="523220"/>
                </a:xfrm>
                <a:prstGeom prst="rect">
                  <a:avLst/>
                </a:prstGeom>
                <a:blipFill rotWithShape="0">
                  <a:blip r:embed="rId12"/>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70747" y="5070544"/>
              <a:ext cx="1207111" cy="1207111"/>
            </a:xfrm>
            <a:prstGeom prst="rect">
              <a:avLst/>
            </a:prstGeom>
          </p:spPr>
        </p:pic>
        <p:sp>
          <p:nvSpPr>
            <p:cNvPr id="20" name="正方形/長方形 19"/>
            <p:cNvSpPr/>
            <p:nvPr/>
          </p:nvSpPr>
          <p:spPr>
            <a:xfrm>
              <a:off x="7621402" y="6346433"/>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22" name="直線矢印コネクタ 21"/>
            <p:cNvCxnSpPr/>
            <p:nvPr/>
          </p:nvCxnSpPr>
          <p:spPr>
            <a:xfrm>
              <a:off x="9249749" y="6297287"/>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96597" y="4841358"/>
              <a:ext cx="0" cy="156881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10642983" y="62051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0642983" y="6205157"/>
                  <a:ext cx="316547" cy="353839"/>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9013274" y="46364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9013274" y="4636477"/>
                  <a:ext cx="472950" cy="523220"/>
                </a:xfrm>
                <a:prstGeom prst="rect">
                  <a:avLst/>
                </a:prstGeom>
                <a:blipFill rotWithShape="0">
                  <a:blip r:embed="rId15"/>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741436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角丸四角形 96"/>
          <p:cNvSpPr/>
          <p:nvPr/>
        </p:nvSpPr>
        <p:spPr>
          <a:xfrm>
            <a:off x="303103" y="1181353"/>
            <a:ext cx="11663674" cy="4737438"/>
          </a:xfrm>
          <a:prstGeom prst="roundRect">
            <a:avLst>
              <a:gd name="adj" fmla="val 701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p:cNvSpPr/>
          <p:nvPr/>
        </p:nvSpPr>
        <p:spPr>
          <a:xfrm>
            <a:off x="475021" y="1344923"/>
            <a:ext cx="8810676" cy="4342314"/>
          </a:xfrm>
          <a:prstGeom prst="roundRect">
            <a:avLst>
              <a:gd name="adj" fmla="val 701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92"/>
          <p:cNvSpPr/>
          <p:nvPr/>
        </p:nvSpPr>
        <p:spPr>
          <a:xfrm>
            <a:off x="618658" y="1479220"/>
            <a:ext cx="4981885" cy="3936295"/>
          </a:xfrm>
          <a:prstGeom prst="roundRect">
            <a:avLst>
              <a:gd name="adj" fmla="val 7018"/>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角丸四角形 89"/>
          <p:cNvSpPr/>
          <p:nvPr/>
        </p:nvSpPr>
        <p:spPr>
          <a:xfrm>
            <a:off x="765543" y="1595411"/>
            <a:ext cx="3236763" cy="3090004"/>
          </a:xfrm>
          <a:prstGeom prst="roundRect">
            <a:avLst>
              <a:gd name="adj" fmla="val 701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93566" y="76102"/>
            <a:ext cx="11473211" cy="733270"/>
          </a:xfrm>
        </p:spPr>
        <p:txBody>
          <a:bodyPr>
            <a:normAutofit/>
          </a:bodyPr>
          <a:lstStyle/>
          <a:p>
            <a:pPr algn="ctr"/>
            <a:r>
              <a:rPr lang="ja-JP" altLang="en-US" sz="3600" b="1" dirty="0" smtClean="0"/>
              <a:t>変換の名称と包含関係</a:t>
            </a:r>
            <a:endParaRPr kumimoji="1" lang="ja-JP" altLang="en-US" sz="3600" b="1" dirty="0"/>
          </a:p>
        </p:txBody>
      </p:sp>
      <p:grpSp>
        <p:nvGrpSpPr>
          <p:cNvPr id="69" name="グループ化 68"/>
          <p:cNvGrpSpPr/>
          <p:nvPr/>
        </p:nvGrpSpPr>
        <p:grpSpPr>
          <a:xfrm>
            <a:off x="4046481" y="1694391"/>
            <a:ext cx="1402158" cy="1694162"/>
            <a:chOff x="7652320" y="412603"/>
            <a:chExt cx="1402158" cy="1694162"/>
          </a:xfrm>
        </p:grpSpPr>
        <p:grpSp>
          <p:nvGrpSpPr>
            <p:cNvPr id="6" name="グループ化 5"/>
            <p:cNvGrpSpPr/>
            <p:nvPr/>
          </p:nvGrpSpPr>
          <p:grpSpPr>
            <a:xfrm>
              <a:off x="7652320" y="588405"/>
              <a:ext cx="1356185" cy="1518360"/>
              <a:chOff x="457199" y="3127593"/>
              <a:chExt cx="2028124" cy="2270650"/>
            </a:xfrm>
          </p:grpSpPr>
          <p:pic>
            <p:nvPicPr>
              <p:cNvPr id="7" name="図 6"/>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295" y="3429036"/>
                <a:ext cx="621316" cy="1836695"/>
              </a:xfrm>
              <a:prstGeom prst="rect">
                <a:avLst/>
              </a:prstGeom>
            </p:spPr>
          </p:pic>
          <p:cxnSp>
            <p:nvCxnSpPr>
              <p:cNvPr id="8" name="直線矢印コネクタ 7"/>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1967329" y="4857503"/>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1967329" y="4857503"/>
                    <a:ext cx="517994" cy="50629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457199" y="3127593"/>
                    <a:ext cx="523555"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57199" y="3127593"/>
                    <a:ext cx="523555" cy="506295"/>
                  </a:xfrm>
                  <a:prstGeom prst="rect">
                    <a:avLst/>
                  </a:prstGeom>
                  <a:blipFill rotWithShape="0">
                    <a:blip r:embed="rId4"/>
                    <a:stretch>
                      <a:fillRect b="-3636"/>
                    </a:stretch>
                  </a:blipFill>
                </p:spPr>
                <p:txBody>
                  <a:bodyPr/>
                  <a:lstStyle/>
                  <a:p>
                    <a:r>
                      <a:rPr lang="ja-JP" altLang="en-US">
                        <a:noFill/>
                      </a:rPr>
                      <a:t> </a:t>
                    </a:r>
                  </a:p>
                </p:txBody>
              </p:sp>
            </mc:Fallback>
          </mc:AlternateContent>
          <p:sp>
            <p:nvSpPr>
              <p:cNvPr id="12" name="円/楕円 11"/>
              <p:cNvSpPr/>
              <p:nvPr/>
            </p:nvSpPr>
            <p:spPr>
              <a:xfrm>
                <a:off x="1447135" y="3405958"/>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57" name="正方形/長方形 56"/>
            <p:cNvSpPr/>
            <p:nvPr/>
          </p:nvSpPr>
          <p:spPr>
            <a:xfrm>
              <a:off x="7946482" y="41260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8" name="グループ化 67"/>
          <p:cNvGrpSpPr/>
          <p:nvPr/>
        </p:nvGrpSpPr>
        <p:grpSpPr>
          <a:xfrm>
            <a:off x="2649349" y="1694391"/>
            <a:ext cx="1373333" cy="1727326"/>
            <a:chOff x="9738282" y="412603"/>
            <a:chExt cx="1373333" cy="1727326"/>
          </a:xfrm>
        </p:grpSpPr>
        <p:grpSp>
          <p:nvGrpSpPr>
            <p:cNvPr id="14" name="グループ化 13"/>
            <p:cNvGrpSpPr/>
            <p:nvPr/>
          </p:nvGrpSpPr>
          <p:grpSpPr>
            <a:xfrm>
              <a:off x="9738282" y="588405"/>
              <a:ext cx="1373333" cy="1551524"/>
              <a:chOff x="3487392" y="3127593"/>
              <a:chExt cx="2053769" cy="2320246"/>
            </a:xfrm>
          </p:grpSpPr>
          <p:pic>
            <p:nvPicPr>
              <p:cNvPr id="15" name="図 1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708309" y="3857336"/>
                <a:ext cx="1207111" cy="1207111"/>
              </a:xfrm>
              <a:prstGeom prst="rect">
                <a:avLst/>
              </a:prstGeom>
            </p:spPr>
          </p:pic>
          <p:cxnSp>
            <p:nvCxnSpPr>
              <p:cNvPr id="16" name="直線矢印コネクタ 15"/>
              <p:cNvCxnSpPr/>
              <p:nvPr/>
            </p:nvCxnSpPr>
            <p:spPr>
              <a:xfrm>
                <a:off x="3487392" y="5285363"/>
                <a:ext cx="17767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4086574"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5023167" y="4882561"/>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023167" y="4882561"/>
                    <a:ext cx="517994" cy="50629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707132" y="3127593"/>
                    <a:ext cx="523556"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707132" y="3127593"/>
                    <a:ext cx="523556" cy="506295"/>
                  </a:xfrm>
                  <a:prstGeom prst="rect">
                    <a:avLst/>
                  </a:prstGeom>
                  <a:blipFill rotWithShape="0">
                    <a:blip r:embed="rId6"/>
                    <a:stretch>
                      <a:fillRect b="-3636"/>
                    </a:stretch>
                  </a:blipFill>
                </p:spPr>
                <p:txBody>
                  <a:bodyPr/>
                  <a:lstStyle/>
                  <a:p>
                    <a:r>
                      <a:rPr lang="ja-JP" altLang="en-US">
                        <a:noFill/>
                      </a:rPr>
                      <a:t> </a:t>
                    </a:r>
                  </a:p>
                </p:txBody>
              </p:sp>
            </mc:Fallback>
          </mc:AlternateContent>
          <p:sp>
            <p:nvSpPr>
              <p:cNvPr id="20" name="円/楕円 19"/>
              <p:cNvSpPr/>
              <p:nvPr/>
            </p:nvSpPr>
            <p:spPr>
              <a:xfrm>
                <a:off x="4499112" y="361416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円弧 20"/>
              <p:cNvSpPr/>
              <p:nvPr/>
            </p:nvSpPr>
            <p:spPr>
              <a:xfrm rot="1821516">
                <a:off x="4272262" y="5018806"/>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mc:AlternateContent xmlns:mc="http://schemas.openxmlformats.org/markup-compatibility/2006" xmlns:a14="http://schemas.microsoft.com/office/drawing/2010/main">
            <mc:Choice Requires="a14">
              <p:sp>
                <p:nvSpPr>
                  <p:cNvPr id="22" name="正方形/長方形 21"/>
                  <p:cNvSpPr/>
                  <p:nvPr/>
                </p:nvSpPr>
                <p:spPr>
                  <a:xfrm>
                    <a:off x="4566294" y="4941544"/>
                    <a:ext cx="5272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𝜃</m:t>
                          </m:r>
                        </m:oMath>
                      </m:oMathPara>
                    </a14:m>
                    <a:endParaRPr lang="ja-JP" altLang="en-US" sz="16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566294" y="4941544"/>
                    <a:ext cx="527294" cy="506295"/>
                  </a:xfrm>
                  <a:prstGeom prst="rect">
                    <a:avLst/>
                  </a:prstGeom>
                  <a:blipFill rotWithShape="0">
                    <a:blip r:embed="rId7"/>
                    <a:stretch>
                      <a:fillRect/>
                    </a:stretch>
                  </a:blipFill>
                </p:spPr>
                <p:txBody>
                  <a:bodyPr/>
                  <a:lstStyle/>
                  <a:p>
                    <a:r>
                      <a:rPr lang="ja-JP" altLang="en-US">
                        <a:noFill/>
                      </a:rPr>
                      <a:t> </a:t>
                    </a:r>
                  </a:p>
                </p:txBody>
              </p:sp>
            </mc:Fallback>
          </mc:AlternateContent>
        </p:grpSp>
        <p:sp>
          <p:nvSpPr>
            <p:cNvPr id="58" name="正方形/長方形 57"/>
            <p:cNvSpPr/>
            <p:nvPr/>
          </p:nvSpPr>
          <p:spPr>
            <a:xfrm>
              <a:off x="10102949" y="412603"/>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5" name="グループ化 64"/>
          <p:cNvGrpSpPr/>
          <p:nvPr/>
        </p:nvGrpSpPr>
        <p:grpSpPr>
          <a:xfrm>
            <a:off x="5631499" y="1692085"/>
            <a:ext cx="1685160" cy="1711645"/>
            <a:chOff x="1012346" y="2061715"/>
            <a:chExt cx="1685160" cy="1711645"/>
          </a:xfrm>
        </p:grpSpPr>
        <p:grpSp>
          <p:nvGrpSpPr>
            <p:cNvPr id="24" name="グループ化 23"/>
            <p:cNvGrpSpPr/>
            <p:nvPr/>
          </p:nvGrpSpPr>
          <p:grpSpPr>
            <a:xfrm>
              <a:off x="1012346" y="2231076"/>
              <a:ext cx="1685160" cy="1542284"/>
              <a:chOff x="4815167" y="3117187"/>
              <a:chExt cx="2520094" cy="2306428"/>
            </a:xfrm>
          </p:grpSpPr>
          <p:pic>
            <p:nvPicPr>
              <p:cNvPr id="25" name="図 2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5030168" y="3899642"/>
                <a:ext cx="2281988" cy="1523973"/>
              </a:xfrm>
              <a:prstGeom prst="rect">
                <a:avLst/>
              </a:prstGeom>
              <a:scene3d>
                <a:camera prst="isometricOffAxis2Right"/>
                <a:lightRig rig="threePt" dir="t"/>
              </a:scene3d>
            </p:spPr>
          </p:pic>
          <p:grpSp>
            <p:nvGrpSpPr>
              <p:cNvPr id="26" name="グループ化 25"/>
              <p:cNvGrpSpPr/>
              <p:nvPr/>
            </p:nvGrpSpPr>
            <p:grpSpPr>
              <a:xfrm>
                <a:off x="4815167" y="3117187"/>
                <a:ext cx="2520094" cy="2270650"/>
                <a:chOff x="4485701" y="3117187"/>
                <a:chExt cx="2520094" cy="2270650"/>
              </a:xfrm>
            </p:grpSpPr>
            <p:cxnSp>
              <p:nvCxnSpPr>
                <p:cNvPr id="27" name="直線矢印コネクタ 26"/>
                <p:cNvCxnSpPr/>
                <p:nvPr/>
              </p:nvCxnSpPr>
              <p:spPr>
                <a:xfrm>
                  <a:off x="4707400" y="5274957"/>
                  <a:ext cx="206802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864436" y="3327934"/>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正方形/長方形 28"/>
                    <p:cNvSpPr/>
                    <p:nvPr/>
                  </p:nvSpPr>
                  <p:spPr>
                    <a:xfrm>
                      <a:off x="6487801" y="4846007"/>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487801" y="4846007"/>
                      <a:ext cx="517994" cy="50629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4485701" y="3117187"/>
                      <a:ext cx="523556"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4485701" y="3117187"/>
                      <a:ext cx="523556" cy="506295"/>
                    </a:xfrm>
                    <a:prstGeom prst="rect">
                      <a:avLst/>
                    </a:prstGeom>
                    <a:blipFill rotWithShape="0">
                      <a:blip r:embed="rId9"/>
                      <a:stretch>
                        <a:fillRect b="-3571"/>
                      </a:stretch>
                    </a:blipFill>
                  </p:spPr>
                  <p:txBody>
                    <a:bodyPr/>
                    <a:lstStyle/>
                    <a:p>
                      <a:r>
                        <a:rPr lang="ja-JP" altLang="en-US">
                          <a:noFill/>
                        </a:rPr>
                        <a:t> </a:t>
                      </a:r>
                    </a:p>
                  </p:txBody>
                </p:sp>
              </mc:Fallback>
            </mc:AlternateContent>
            <p:sp>
              <p:nvSpPr>
                <p:cNvPr id="31" name="円/楕円 30"/>
                <p:cNvSpPr/>
                <p:nvPr/>
              </p:nvSpPr>
              <p:spPr>
                <a:xfrm>
                  <a:off x="6775423" y="4013954"/>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弧 31"/>
                <p:cNvSpPr/>
                <p:nvPr/>
              </p:nvSpPr>
              <p:spPr>
                <a:xfrm rot="20682553">
                  <a:off x="4623735" y="4764565"/>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mc:AlternateContent xmlns:mc="http://schemas.openxmlformats.org/markup-compatibility/2006" xmlns:a14="http://schemas.microsoft.com/office/drawing/2010/main">
              <mc:Choice Requires="a14">
                <p:sp>
                  <p:nvSpPr>
                    <p:cNvPr id="33" name="正方形/長方形 32"/>
                    <p:cNvSpPr/>
                    <p:nvPr/>
                  </p:nvSpPr>
                  <p:spPr>
                    <a:xfrm>
                      <a:off x="4853700" y="4477563"/>
                      <a:ext cx="5272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𝜃</m:t>
                            </m:r>
                          </m:oMath>
                        </m:oMathPara>
                      </a14:m>
                      <a:endParaRPr lang="ja-JP" altLang="en-US" sz="16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4853700" y="4477563"/>
                      <a:ext cx="527294" cy="506295"/>
                    </a:xfrm>
                    <a:prstGeom prst="rect">
                      <a:avLst/>
                    </a:prstGeom>
                    <a:blipFill rotWithShape="0">
                      <a:blip r:embed="rId10"/>
                      <a:stretch>
                        <a:fillRect/>
                      </a:stretch>
                    </a:blipFill>
                  </p:spPr>
                  <p:txBody>
                    <a:bodyPr/>
                    <a:lstStyle/>
                    <a:p>
                      <a:r>
                        <a:rPr lang="ja-JP" altLang="en-US">
                          <a:noFill/>
                        </a:rPr>
                        <a:t> </a:t>
                      </a:r>
                    </a:p>
                  </p:txBody>
                </p:sp>
              </mc:Fallback>
            </mc:AlternateContent>
          </p:grpSp>
        </p:grpSp>
        <p:sp>
          <p:nvSpPr>
            <p:cNvPr id="59" name="正方形/長方形 58"/>
            <p:cNvSpPr/>
            <p:nvPr/>
          </p:nvSpPr>
          <p:spPr>
            <a:xfrm>
              <a:off x="1416345" y="2061715"/>
              <a:ext cx="87716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せん断</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7637703" y="1692085"/>
            <a:ext cx="1479388" cy="1698734"/>
            <a:chOff x="3018550" y="2061715"/>
            <a:chExt cx="1479388" cy="1698734"/>
          </a:xfrm>
        </p:grpSpPr>
        <p:grpSp>
          <p:nvGrpSpPr>
            <p:cNvPr id="36" name="グループ化 35"/>
            <p:cNvGrpSpPr/>
            <p:nvPr/>
          </p:nvGrpSpPr>
          <p:grpSpPr>
            <a:xfrm>
              <a:off x="3018550" y="2259283"/>
              <a:ext cx="1479388" cy="1501166"/>
              <a:chOff x="1076776" y="1560437"/>
              <a:chExt cx="3806427" cy="3862455"/>
            </a:xfrm>
          </p:grpSpPr>
          <p:grpSp>
            <p:nvGrpSpPr>
              <p:cNvPr id="37" name="グループ化 36"/>
              <p:cNvGrpSpPr/>
              <p:nvPr/>
            </p:nvGrpSpPr>
            <p:grpSpPr>
              <a:xfrm>
                <a:off x="1096563" y="1560437"/>
                <a:ext cx="3786640" cy="3862455"/>
                <a:chOff x="1477563" y="1458837"/>
                <a:chExt cx="3786640" cy="3862455"/>
              </a:xfrm>
            </p:grpSpPr>
            <p:cxnSp>
              <p:nvCxnSpPr>
                <p:cNvPr id="41" name="直線矢印コネクタ 40"/>
                <p:cNvCxnSpPr/>
                <p:nvPr/>
              </p:nvCxnSpPr>
              <p:spPr>
                <a:xfrm>
                  <a:off x="1477563" y="3701166"/>
                  <a:ext cx="32154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033980" y="1700718"/>
                  <a:ext cx="0" cy="36205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4372984" y="3037388"/>
                      <a:ext cx="891219" cy="871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4372984" y="3037388"/>
                      <a:ext cx="891219" cy="871089"/>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899694" y="1458837"/>
                      <a:ext cx="900788" cy="871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899694" y="1458837"/>
                      <a:ext cx="900788" cy="871089"/>
                    </a:xfrm>
                    <a:prstGeom prst="rect">
                      <a:avLst/>
                    </a:prstGeom>
                    <a:blipFill rotWithShape="0">
                      <a:blip r:embed="rId12"/>
                      <a:stretch>
                        <a:fillRect b="-1786"/>
                      </a:stretch>
                    </a:blipFill>
                  </p:spPr>
                  <p:txBody>
                    <a:bodyPr/>
                    <a:lstStyle/>
                    <a:p>
                      <a:r>
                        <a:rPr lang="ja-JP" altLang="en-US">
                          <a:noFill/>
                        </a:rPr>
                        <a:t> </a:t>
                      </a:r>
                    </a:p>
                  </p:txBody>
                </p:sp>
              </mc:Fallback>
            </mc:AlternateContent>
            <p:pic>
              <p:nvPicPr>
                <p:cNvPr id="45" name="図 4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46" name="図 4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47" name="図 46"/>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p:sp>
            <p:nvSpPr>
              <p:cNvPr id="38" name="円/楕円 37"/>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0" name="円/楕円 39"/>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60" name="正方形/長方形 59"/>
            <p:cNvSpPr/>
            <p:nvPr/>
          </p:nvSpPr>
          <p:spPr>
            <a:xfrm>
              <a:off x="3435079" y="2061715"/>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7" name="グループ化 66"/>
          <p:cNvGrpSpPr/>
          <p:nvPr/>
        </p:nvGrpSpPr>
        <p:grpSpPr>
          <a:xfrm>
            <a:off x="679936" y="1698985"/>
            <a:ext cx="1782351" cy="1692468"/>
            <a:chOff x="9608432" y="2055039"/>
            <a:chExt cx="1782351" cy="1692468"/>
          </a:xfrm>
        </p:grpSpPr>
        <p:grpSp>
          <p:nvGrpSpPr>
            <p:cNvPr id="48" name="グループ化 47"/>
            <p:cNvGrpSpPr/>
            <p:nvPr/>
          </p:nvGrpSpPr>
          <p:grpSpPr>
            <a:xfrm>
              <a:off x="9608432" y="2215358"/>
              <a:ext cx="1782351" cy="1532149"/>
              <a:chOff x="15142081" y="196882"/>
              <a:chExt cx="4321170" cy="3714573"/>
            </a:xfrm>
          </p:grpSpPr>
          <p:pic>
            <p:nvPicPr>
              <p:cNvPr id="49" name="図 4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6081506" y="2081100"/>
                <a:ext cx="1343889" cy="1343890"/>
              </a:xfrm>
              <a:prstGeom prst="rect">
                <a:avLst/>
              </a:prstGeom>
            </p:spPr>
          </p:pic>
          <p:cxnSp>
            <p:nvCxnSpPr>
              <p:cNvPr id="50" name="直線矢印コネクタ 49"/>
              <p:cNvCxnSpPr/>
              <p:nvPr/>
            </p:nvCxnSpPr>
            <p:spPr>
              <a:xfrm>
                <a:off x="15554067" y="3726794"/>
                <a:ext cx="34857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15762813" y="541645"/>
                <a:ext cx="0" cy="33698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正方形/長方形 51"/>
                  <p:cNvSpPr/>
                  <p:nvPr/>
                </p:nvSpPr>
                <p:spPr>
                  <a:xfrm>
                    <a:off x="18623487" y="3021135"/>
                    <a:ext cx="839764" cy="820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8623487" y="3021135"/>
                    <a:ext cx="839764" cy="820797"/>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5142081" y="196882"/>
                    <a:ext cx="848780" cy="820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5142081" y="196882"/>
                    <a:ext cx="848780" cy="820797"/>
                  </a:xfrm>
                  <a:prstGeom prst="rect">
                    <a:avLst/>
                  </a:prstGeom>
                  <a:blipFill rotWithShape="0">
                    <a:blip r:embed="rId14"/>
                    <a:stretch>
                      <a:fillRect b="-3571"/>
                    </a:stretch>
                  </a:blipFill>
                </p:spPr>
                <p:txBody>
                  <a:bodyPr/>
                  <a:lstStyle/>
                  <a:p>
                    <a:r>
                      <a:rPr lang="ja-JP" altLang="en-US">
                        <a:noFill/>
                      </a:rPr>
                      <a:t> </a:t>
                    </a:r>
                  </a:p>
                </p:txBody>
              </p:sp>
            </mc:Fallback>
          </mc:AlternateContent>
          <p:pic>
            <p:nvPicPr>
              <p:cNvPr id="54" name="図 5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940208" y="547056"/>
                <a:ext cx="1343889" cy="1343890"/>
              </a:xfrm>
              <a:prstGeom prst="rect">
                <a:avLst/>
              </a:prstGeom>
            </p:spPr>
          </p:pic>
          <p:sp>
            <p:nvSpPr>
              <p:cNvPr id="55" name="円/楕円 54"/>
              <p:cNvSpPr/>
              <p:nvPr/>
            </p:nvSpPr>
            <p:spPr>
              <a:xfrm>
                <a:off x="18203084" y="495654"/>
                <a:ext cx="104248" cy="1042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6" name="右矢印 55"/>
              <p:cNvSpPr/>
              <p:nvPr/>
            </p:nvSpPr>
            <p:spPr>
              <a:xfrm rot="17276526">
                <a:off x="16576518" y="1834967"/>
                <a:ext cx="1316707" cy="53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61" name="正方形/長方形 60"/>
            <p:cNvSpPr/>
            <p:nvPr/>
          </p:nvSpPr>
          <p:spPr>
            <a:xfrm>
              <a:off x="9945609" y="2055039"/>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平行移動</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0" name="グループ化 69"/>
          <p:cNvGrpSpPr/>
          <p:nvPr/>
        </p:nvGrpSpPr>
        <p:grpSpPr>
          <a:xfrm>
            <a:off x="10033735" y="1694391"/>
            <a:ext cx="1402158" cy="1694162"/>
            <a:chOff x="7652320" y="412603"/>
            <a:chExt cx="1402158" cy="1694162"/>
          </a:xfrm>
        </p:grpSpPr>
        <p:grpSp>
          <p:nvGrpSpPr>
            <p:cNvPr id="71" name="グループ化 70"/>
            <p:cNvGrpSpPr/>
            <p:nvPr/>
          </p:nvGrpSpPr>
          <p:grpSpPr>
            <a:xfrm>
              <a:off x="7652320" y="588405"/>
              <a:ext cx="1356185" cy="1518360"/>
              <a:chOff x="457199" y="3127593"/>
              <a:chExt cx="2028124" cy="2270650"/>
            </a:xfrm>
          </p:grpSpPr>
          <p:cxnSp>
            <p:nvCxnSpPr>
              <p:cNvPr id="74" name="直線矢印コネクタ 73"/>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正方形/長方形 75"/>
                  <p:cNvSpPr/>
                  <p:nvPr/>
                </p:nvSpPr>
                <p:spPr>
                  <a:xfrm>
                    <a:off x="1967329" y="4857503"/>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1967329" y="4857503"/>
                    <a:ext cx="517994" cy="506295"/>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正方形/長方形 76"/>
                  <p:cNvSpPr/>
                  <p:nvPr/>
                </p:nvSpPr>
                <p:spPr>
                  <a:xfrm>
                    <a:off x="457199" y="3127593"/>
                    <a:ext cx="523555"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457199" y="3127593"/>
                    <a:ext cx="523555" cy="506295"/>
                  </a:xfrm>
                  <a:prstGeom prst="rect">
                    <a:avLst/>
                  </a:prstGeom>
                  <a:blipFill rotWithShape="0">
                    <a:blip r:embed="rId16"/>
                    <a:stretch>
                      <a:fillRect b="-3636"/>
                    </a:stretch>
                  </a:blipFill>
                </p:spPr>
                <p:txBody>
                  <a:bodyPr/>
                  <a:lstStyle/>
                  <a:p>
                    <a:r>
                      <a:rPr lang="ja-JP" altLang="en-US">
                        <a:noFill/>
                      </a:rPr>
                      <a:t> </a:t>
                    </a:r>
                  </a:p>
                </p:txBody>
              </p:sp>
            </mc:Fallback>
          </mc:AlternateContent>
        </p:grpSp>
        <p:sp>
          <p:nvSpPr>
            <p:cNvPr id="72" name="正方形/長方形 71"/>
            <p:cNvSpPr/>
            <p:nvPr/>
          </p:nvSpPr>
          <p:spPr>
            <a:xfrm>
              <a:off x="7946482" y="41260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射影変換</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84" name="正方形/長方形 83"/>
              <p:cNvSpPr/>
              <p:nvPr/>
            </p:nvSpPr>
            <p:spPr>
              <a:xfrm>
                <a:off x="879108" y="3366249"/>
                <a:ext cx="1189300" cy="78592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879108" y="3366249"/>
                <a:ext cx="1189300" cy="785921"/>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2271592" y="3427227"/>
                <a:ext cx="1786707" cy="66396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brk m:alnAt="7"/>
                                      </m:rPr>
                                      <a:rPr lang="en-US" altLang="ja-JP" sz="1400" b="0" i="0" smtClean="0">
                                        <a:latin typeface="Cambria Math"/>
                                      </a:rPr>
                                      <m:t>c</m:t>
                                    </m:r>
                                    <m:r>
                                      <m:rPr>
                                        <m:sty m:val="p"/>
                                      </m:rPr>
                                      <a:rPr lang="en-US" altLang="ja-JP" sz="1400" b="0" i="0" smtClean="0">
                                        <a:latin typeface="Cambria Math"/>
                                      </a:rPr>
                                      <m:t>os</m:t>
                                    </m:r>
                                  </m:fName>
                                  <m:e>
                                    <m:r>
                                      <m:rPr>
                                        <m:brk m:alnAt="7"/>
                                      </m:rPr>
                                      <a:rPr lang="en-US" altLang="ja-JP" sz="1400" b="0" i="1" smtClean="0">
                                        <a:latin typeface="Cambria Math"/>
                                      </a:rPr>
                                      <m:t>𝜃</m:t>
                                    </m:r>
                                  </m:e>
                                </m:func>
                              </m:e>
                              <m:e>
                                <m:func>
                                  <m:funcPr>
                                    <m:ctrlPr>
                                      <a:rPr lang="en-US" altLang="ja-JP" sz="1400" i="1">
                                        <a:latin typeface="Cambria Math" panose="02040503050406030204" pitchFamily="18" charset="0"/>
                                      </a:rPr>
                                    </m:ctrlPr>
                                  </m:funcPr>
                                  <m:fName>
                                    <m:r>
                                      <a:rPr lang="en-US" altLang="ja-JP" sz="1400" b="0" i="0" smtClean="0">
                                        <a:latin typeface="Cambria Math"/>
                                      </a:rPr>
                                      <m:t>−</m:t>
                                    </m:r>
                                    <m:r>
                                      <m:rPr>
                                        <m:sty m:val="p"/>
                                      </m:rPr>
                                      <a:rPr lang="en-US" altLang="ja-JP" sz="1400" b="0" i="0" smtClean="0">
                                        <a:latin typeface="Cambria Math"/>
                                      </a:rPr>
                                      <m:t>sin</m:t>
                                    </m:r>
                                  </m:fName>
                                  <m:e>
                                    <m:r>
                                      <m:rPr>
                                        <m:brk m:alnAt="7"/>
                                      </m:rPr>
                                      <a:rPr lang="en-US" altLang="ja-JP" sz="1400" i="1">
                                        <a:latin typeface="Cambria Math"/>
                                      </a:rPr>
                                      <m:t>𝜃</m:t>
                                    </m:r>
                                  </m:e>
                                </m:func>
                              </m:e>
                              <m:e>
                                <m:r>
                                  <a:rPr lang="en-US" altLang="ja-JP" sz="140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m:rPr>
                                        <m:brk m:alnAt="7"/>
                                      </m:rP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brk m:alnAt="7"/>
                                      </m:rPr>
                                      <a:rPr lang="en-US" altLang="ja-JP" sz="1400">
                                        <a:latin typeface="Cambria Math"/>
                                      </a:rPr>
                                      <m:t>c</m:t>
                                    </m:r>
                                    <m:r>
                                      <m:rPr>
                                        <m:sty m:val="p"/>
                                      </m:rPr>
                                      <a:rPr lang="en-US" altLang="ja-JP" sz="1400">
                                        <a:latin typeface="Cambria Math"/>
                                      </a:rPr>
                                      <m:t>os</m:t>
                                    </m:r>
                                  </m:fName>
                                  <m:e>
                                    <m:r>
                                      <m:rPr>
                                        <m:brk m:alnAt="7"/>
                                      </m:rPr>
                                      <a:rPr lang="en-US" altLang="ja-JP" sz="1400" i="1">
                                        <a:latin typeface="Cambria Math"/>
                                      </a:rPr>
                                      <m:t>𝜃</m:t>
                                    </m:r>
                                  </m:e>
                                </m:func>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5" name="正方形/長方形 84"/>
              <p:cNvSpPr>
                <a:spLocks noRot="1" noChangeAspect="1" noMove="1" noResize="1" noEditPoints="1" noAdjustHandles="1" noChangeArrowheads="1" noChangeShapeType="1" noTextEdit="1"/>
              </p:cNvSpPr>
              <p:nvPr/>
            </p:nvSpPr>
            <p:spPr>
              <a:xfrm>
                <a:off x="2271592" y="3427227"/>
                <a:ext cx="1786707" cy="663964"/>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180202" y="3428157"/>
                <a:ext cx="1105879"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a:rPr lang="en-US" altLang="ja-JP" sz="1400" b="0" i="1" smtClean="0">
                                    <a:latin typeface="Cambria Math"/>
                                  </a:rPr>
                                  <m:t>𝑎</m:t>
                                </m:r>
                              </m:e>
                              <m:e>
                                <m:r>
                                  <a:rPr lang="en-US" altLang="ja-JP" sz="140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180202" y="3428157"/>
                <a:ext cx="1105879" cy="662104"/>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5883419" y="3428157"/>
                <a:ext cx="1105110"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𝑎</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5883419" y="3428157"/>
                <a:ext cx="1105110" cy="662104"/>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正方形/長方形 87"/>
              <p:cNvSpPr/>
              <p:nvPr/>
            </p:nvSpPr>
            <p:spPr>
              <a:xfrm>
                <a:off x="7627838" y="3428157"/>
                <a:ext cx="1235403"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m:t>
                                </m:r>
                                <m:r>
                                  <a:rPr lang="en-US" altLang="ja-JP" sz="1400" b="0" i="1" smtClean="0">
                                    <a:latin typeface="Cambria Math"/>
                                  </a:rPr>
                                  <m:t>1</m:t>
                                </m:r>
                              </m:e>
                              <m:e>
                                <m:r>
                                  <a:rPr lang="en-US" altLang="ja-JP" sz="1400" b="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7627838" y="3428157"/>
                <a:ext cx="1235403" cy="662104"/>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10139815" y="3366249"/>
                <a:ext cx="1149417" cy="7859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m:rPr>
                                    <m:brk m:alnAt="7"/>
                                  </m:rPr>
                                  <a:rPr lang="en-US" altLang="ja-JP" sz="1400" i="1">
                                    <a:latin typeface="Cambria Math" panose="02040503050406030204" pitchFamily="18" charset="0"/>
                                  </a:rPr>
                                  <m:t>𝑎</m:t>
                                </m:r>
                              </m:e>
                              <m:e>
                                <m:r>
                                  <a:rPr lang="en-US" altLang="ja-JP" sz="1400" i="1">
                                    <a:latin typeface="Cambria Math" panose="02040503050406030204" pitchFamily="18" charset="0"/>
                                  </a:rPr>
                                  <m:t>𝑏</m:t>
                                </m:r>
                              </m:e>
                              <m:e>
                                <m:r>
                                  <a:rPr lang="en-US" altLang="ja-JP" sz="1400" i="1">
                                    <a:latin typeface="Cambria Math" panose="02040503050406030204" pitchFamily="18" charset="0"/>
                                  </a:rPr>
                                  <m:t>𝑐</m:t>
                                </m:r>
                              </m:e>
                            </m:mr>
                            <m:mr>
                              <m:e>
                                <m:r>
                                  <a:rPr lang="en-US" altLang="ja-JP" sz="1400" i="1">
                                    <a:latin typeface="Cambria Math" panose="02040503050406030204" pitchFamily="18" charset="0"/>
                                  </a:rPr>
                                  <m:t>𝑑</m:t>
                                </m:r>
                              </m:e>
                              <m:e>
                                <m:r>
                                  <a:rPr lang="en-US" altLang="ja-JP" sz="1400" i="1">
                                    <a:latin typeface="Cambria Math" panose="02040503050406030204" pitchFamily="18" charset="0"/>
                                  </a:rPr>
                                  <m:t>𝑒</m:t>
                                </m:r>
                              </m:e>
                              <m:e>
                                <m:r>
                                  <a:rPr lang="en-US" altLang="ja-JP" sz="1400" i="1">
                                    <a:latin typeface="Cambria Math" panose="02040503050406030204" pitchFamily="18" charset="0"/>
                                  </a:rPr>
                                  <m:t>𝑓</m:t>
                                </m:r>
                              </m:e>
                            </m:mr>
                            <m:mr>
                              <m:e>
                                <m:r>
                                  <a:rPr lang="en-US" altLang="ja-JP" sz="1400" i="1">
                                    <a:latin typeface="Cambria Math" panose="02040503050406030204" pitchFamily="18" charset="0"/>
                                  </a:rPr>
                                  <m:t>𝑔</m:t>
                                </m:r>
                              </m:e>
                              <m:e>
                                <m:r>
                                  <a:rPr lang="en-US" altLang="ja-JP" sz="1400" i="1">
                                    <a:latin typeface="Cambria Math" panose="02040503050406030204" pitchFamily="18" charset="0"/>
                                  </a:rPr>
                                  <m:t>h</m:t>
                                </m:r>
                              </m:e>
                              <m:e>
                                <m:r>
                                  <a:rPr lang="en-US" altLang="ja-JP" sz="1400" i="1">
                                    <a:latin typeface="Cambria Math" panose="02040503050406030204" pitchFamily="18" charset="0"/>
                                  </a:rPr>
                                  <m:t>𝑖</m:t>
                                </m:r>
                              </m:e>
                            </m:mr>
                          </m:m>
                        </m:e>
                      </m:d>
                    </m:oMath>
                  </m:oMathPara>
                </a14:m>
                <a:endParaRPr lang="ja-JP" altLang="en-US" sz="1400"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10139815" y="3366249"/>
                <a:ext cx="1149417" cy="785921"/>
              </a:xfrm>
              <a:prstGeom prst="rect">
                <a:avLst/>
              </a:prstGeom>
              <a:blipFill rotWithShape="0">
                <a:blip r:embed="rId22"/>
                <a:stretch>
                  <a:fillRect/>
                </a:stretch>
              </a:blipFill>
            </p:spPr>
            <p:txBody>
              <a:bodyPr/>
              <a:lstStyle/>
              <a:p>
                <a:r>
                  <a:rPr lang="ja-JP" altLang="en-US">
                    <a:noFill/>
                  </a:rPr>
                  <a:t> </a:t>
                </a:r>
              </a:p>
            </p:txBody>
          </p:sp>
        </mc:Fallback>
      </mc:AlternateContent>
      <p:sp>
        <p:nvSpPr>
          <p:cNvPr id="92" name="正方形/長方形 91"/>
          <p:cNvSpPr/>
          <p:nvPr/>
        </p:nvSpPr>
        <p:spPr>
          <a:xfrm>
            <a:off x="1391184" y="4101326"/>
            <a:ext cx="2031325" cy="646331"/>
          </a:xfrm>
          <a:prstGeom prst="rect">
            <a:avLst/>
          </a:prstGeom>
        </p:spPr>
        <p:txBody>
          <a:bodyPr wrap="none">
            <a:spAutoFit/>
          </a:bodyPr>
          <a:lstStyle/>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ユークリッド</a:t>
            </a:r>
            <a:r>
              <a:rPr lang="ja-JP" altLang="en-US"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剛体</a:t>
            </a: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94" name="正方形/長方形 93"/>
          <p:cNvSpPr/>
          <p:nvPr/>
        </p:nvSpPr>
        <p:spPr>
          <a:xfrm>
            <a:off x="1231370" y="4809900"/>
            <a:ext cx="3515706" cy="615553"/>
          </a:xfrm>
          <a:prstGeom prst="rect">
            <a:avLst/>
          </a:prstGeom>
        </p:spPr>
        <p:txBody>
          <a:bodyPr wrap="none">
            <a:spAutoFit/>
          </a:bodyPr>
          <a:lstStyle/>
          <a:p>
            <a:pPr algn="ctr"/>
            <a:r>
              <a:rPr lang="ja-JP" altLang="en-US"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相似変換</a:t>
            </a:r>
            <a:endParaRPr lang="en-US" altLang="ja-JP"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a:t>
            </a:r>
            <a:r>
              <a:rPr lang="en-US" altLang="ja-JP"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軸の拡大率が等しいときのみ</a:t>
            </a:r>
            <a:r>
              <a:rPr lang="en-US" altLang="ja-JP"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6504503" y="4514339"/>
            <a:ext cx="1765740" cy="1077218"/>
          </a:xfrm>
          <a:prstGeom prst="rect">
            <a:avLst/>
          </a:prstGeom>
        </p:spPr>
        <p:txBody>
          <a:bodyPr wrap="none">
            <a:spAutoFit/>
          </a:bodyPr>
          <a:lstStyle/>
          <a:p>
            <a:pPr algn="ctr"/>
            <a:r>
              <a:rPr lang="en-US" altLang="ja-JP"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平行性を持つ</a:t>
            </a:r>
            <a:endPar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9885380" y="4514339"/>
            <a:ext cx="1723549" cy="1077218"/>
          </a:xfrm>
          <a:prstGeom prst="rect">
            <a:avLst/>
          </a:prstGeom>
        </p:spPr>
        <p:txBody>
          <a:bodyPr wrap="none">
            <a:spAutoFit/>
          </a:bodyPr>
          <a:lstStyle/>
          <a:p>
            <a:pPr algn="ctr"/>
            <a:r>
              <a:rPr lang="ja-JP" altLang="en-US"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射影</a:t>
            </a:r>
            <a:r>
              <a:rPr lang="ja-JP" altLang="en-US"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平行性なし</a:t>
            </a:r>
            <a:endParaRPr lang="en-US" altLang="ja-JP"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9" name="図 98"/>
          <p:cNvPicPr>
            <a:picLocks noChangeAspect="1"/>
          </p:cNvPicPr>
          <p:nvPr/>
        </p:nvPicPr>
        <p:blipFill>
          <a:blip r:embed="rId23">
            <a:clrChange>
              <a:clrFrom>
                <a:srgbClr val="FFFFFF"/>
              </a:clrFrom>
              <a:clrTo>
                <a:srgbClr val="FFFFFF">
                  <a:alpha val="0"/>
                </a:srgbClr>
              </a:clrTo>
            </a:clrChange>
            <a:duotone>
              <a:schemeClr val="bg2">
                <a:shade val="45000"/>
                <a:satMod val="135000"/>
              </a:schemeClr>
              <a:prstClr val="white"/>
            </a:duotone>
          </a:blip>
          <a:stretch>
            <a:fillRect/>
          </a:stretch>
        </p:blipFill>
        <p:spPr>
          <a:xfrm>
            <a:off x="10267304" y="2359115"/>
            <a:ext cx="1000749" cy="803587"/>
          </a:xfrm>
          <a:prstGeom prst="rect">
            <a:avLst/>
          </a:prstGeom>
        </p:spPr>
      </p:pic>
    </p:spTree>
    <p:extLst>
      <p:ext uri="{BB962C8B-B14F-4D97-AF65-F5344CB8AC3E}">
        <p14:creationId xmlns:p14="http://schemas.microsoft.com/office/powerpoint/2010/main" val="40726516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spcBef>
                <a:spcPts val="1200"/>
              </a:spcBef>
            </a:pPr>
            <a:r>
              <a:rPr lang="ja-JP" altLang="en-US" b="1" dirty="0"/>
              <a:t>イメージモザイキング（パノラマ合成）</a:t>
            </a:r>
            <a:endParaRPr lang="en-US" altLang="ja-JP" b="1"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37047577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イメージ</a:t>
            </a:r>
            <a:r>
              <a:rPr lang="ja-JP" altLang="en-US" sz="3600" dirty="0"/>
              <a:t>モザイキング</a:t>
            </a:r>
            <a:endParaRPr kumimoji="1" lang="ja-JP" altLang="en-US" sz="3600" dirty="0"/>
          </a:p>
        </p:txBody>
      </p:sp>
      <p:sp>
        <p:nvSpPr>
          <p:cNvPr id="3" name="コンテンツ プレースホルダー 2"/>
          <p:cNvSpPr>
            <a:spLocks noGrp="1"/>
          </p:cNvSpPr>
          <p:nvPr>
            <p:ph idx="1"/>
          </p:nvPr>
        </p:nvSpPr>
        <p:spPr>
          <a:xfrm>
            <a:off x="457199" y="1262079"/>
            <a:ext cx="11473211" cy="1347009"/>
          </a:xfrm>
        </p:spPr>
        <p:txBody>
          <a:bodyPr/>
          <a:lstStyle/>
          <a:p>
            <a:r>
              <a:rPr lang="ja-JP" altLang="en-US" dirty="0" smtClean="0"/>
              <a:t>ここまで</a:t>
            </a:r>
            <a:r>
              <a:rPr lang="ja-JP" altLang="en-US" dirty="0"/>
              <a:t>紹介</a:t>
            </a:r>
            <a:r>
              <a:rPr lang="ja-JP" altLang="en-US" dirty="0" smtClean="0"/>
              <a:t>してきた画像変換の応用のひとつ</a:t>
            </a:r>
            <a:endParaRPr lang="en-US" altLang="ja-JP" dirty="0" smtClean="0"/>
          </a:p>
          <a:p>
            <a:r>
              <a:rPr kumimoji="1" lang="ja-JP" altLang="en-US" dirty="0"/>
              <a:t>複数</a:t>
            </a:r>
            <a:r>
              <a:rPr kumimoji="1" lang="ja-JP" altLang="en-US" dirty="0" smtClean="0"/>
              <a:t>の画像を変形し重ね合わせて大きな画像を作成する技術</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32" y="2689816"/>
            <a:ext cx="2514092" cy="188813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746" y="2689816"/>
            <a:ext cx="2514092" cy="1888134"/>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683" y="4736330"/>
            <a:ext cx="2514092" cy="1888134"/>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60" y="4695109"/>
            <a:ext cx="2514092" cy="1888134"/>
          </a:xfrm>
          <a:prstGeom prst="rect">
            <a:avLst/>
          </a:prstGeom>
        </p:spPr>
      </p:pic>
      <p:sp>
        <p:nvSpPr>
          <p:cNvPr id="9" name="正方形/長方形 8"/>
          <p:cNvSpPr/>
          <p:nvPr/>
        </p:nvSpPr>
        <p:spPr>
          <a:xfrm>
            <a:off x="10013906" y="297935"/>
            <a:ext cx="1836015" cy="461665"/>
          </a:xfrm>
          <a:prstGeom prst="rect">
            <a:avLst/>
          </a:prstGeom>
          <a:solidFill>
            <a:srgbClr val="FFC000"/>
          </a:solidFill>
        </p:spPr>
        <p:txBody>
          <a:bodyPr wrap="none">
            <a:spAutoFit/>
          </a:bodyPr>
          <a:lstStyle/>
          <a:p>
            <a:r>
              <a:rPr lang="ja-JP" altLang="en-US" sz="2400" dirty="0"/>
              <a:t>panorama.py</a:t>
            </a:r>
          </a:p>
        </p:txBody>
      </p:sp>
      <p:sp>
        <p:nvSpPr>
          <p:cNvPr id="10" name="右矢印 9"/>
          <p:cNvSpPr/>
          <p:nvPr/>
        </p:nvSpPr>
        <p:spPr>
          <a:xfrm>
            <a:off x="6110513" y="4252686"/>
            <a:ext cx="798286" cy="827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512" y="3077871"/>
            <a:ext cx="4764595" cy="2994888"/>
          </a:xfrm>
          <a:prstGeom prst="rect">
            <a:avLst/>
          </a:prstGeom>
        </p:spPr>
      </p:pic>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3282141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パノラマ合成</a:t>
            </a:r>
            <a:r>
              <a:rPr lang="en-US" altLang="ja-JP" sz="3600" dirty="0" smtClean="0"/>
              <a:t>1: </a:t>
            </a:r>
            <a:r>
              <a:rPr lang="ja-JP" altLang="en-US" sz="3600" dirty="0" smtClean="0"/>
              <a:t>入力画像について特頂点を検出する</a:t>
            </a:r>
            <a:endParaRPr kumimoji="1" lang="ja-JP" altLang="en-US" sz="3600" dirty="0"/>
          </a:p>
        </p:txBody>
      </p:sp>
      <p:sp>
        <p:nvSpPr>
          <p:cNvPr id="3" name="コンテンツ プレースホルダー 2"/>
          <p:cNvSpPr>
            <a:spLocks noGrp="1"/>
          </p:cNvSpPr>
          <p:nvPr>
            <p:ph idx="1"/>
          </p:nvPr>
        </p:nvSpPr>
        <p:spPr>
          <a:xfrm>
            <a:off x="6912325" y="1987296"/>
            <a:ext cx="5186481" cy="4584191"/>
          </a:xfrm>
        </p:spPr>
        <p:txBody>
          <a:bodyPr>
            <a:normAutofit/>
          </a:bodyPr>
          <a:lstStyle/>
          <a:p>
            <a:pPr>
              <a:lnSpc>
                <a:spcPct val="100000"/>
              </a:lnSpc>
              <a:spcBef>
                <a:spcPts val="600"/>
              </a:spcBef>
              <a:spcAft>
                <a:spcPts val="600"/>
              </a:spcAft>
            </a:pPr>
            <a:r>
              <a:rPr lang="ja-JP" altLang="en-US" sz="2400" b="1" dirty="0" smtClean="0"/>
              <a:t>特徴点</a:t>
            </a:r>
            <a:r>
              <a:rPr lang="ja-JP" altLang="en-US" sz="2400" dirty="0" smtClean="0"/>
              <a:t>：角やエッジなど，顕著な局所的変化がある場所</a:t>
            </a:r>
            <a:endParaRPr lang="en-US" altLang="ja-JP" sz="2400" dirty="0" smtClean="0"/>
          </a:p>
          <a:p>
            <a:pPr>
              <a:lnSpc>
                <a:spcPct val="100000"/>
              </a:lnSpc>
              <a:spcBef>
                <a:spcPts val="600"/>
              </a:spcBef>
              <a:spcAft>
                <a:spcPts val="600"/>
              </a:spcAft>
            </a:pPr>
            <a:r>
              <a:rPr lang="ja-JP" altLang="en-US" sz="2400" dirty="0"/>
              <a:t>特徴点検出</a:t>
            </a:r>
            <a:r>
              <a:rPr lang="ja-JP" altLang="en-US" sz="2400" dirty="0" smtClean="0"/>
              <a:t>アルゴリズムは</a:t>
            </a:r>
            <a:r>
              <a:rPr lang="en-US" altLang="ja-JP" sz="2400" dirty="0" smtClean="0"/>
              <a:t>SIFT, SURF, Eigen, Harris</a:t>
            </a:r>
            <a:r>
              <a:rPr lang="ja-JP" altLang="en-US" sz="2400" dirty="0" smtClean="0"/>
              <a:t>などが有名</a:t>
            </a:r>
            <a:endParaRPr lang="en-US" altLang="ja-JP" sz="2400" dirty="0" smtClean="0"/>
          </a:p>
          <a:p>
            <a:pPr>
              <a:lnSpc>
                <a:spcPct val="100000"/>
              </a:lnSpc>
              <a:spcBef>
                <a:spcPts val="600"/>
              </a:spcBef>
              <a:spcAft>
                <a:spcPts val="600"/>
              </a:spcAft>
            </a:pPr>
            <a:r>
              <a:rPr lang="ja-JP" altLang="en-US" sz="2400" dirty="0" smtClean="0"/>
              <a:t>特徴点は，その周囲の様子を記述する特徴ベクトルを持つ</a:t>
            </a:r>
            <a:endParaRPr lang="en-US" altLang="ja-JP" sz="2400" dirty="0" smtClean="0"/>
          </a:p>
          <a:p>
            <a:pPr>
              <a:lnSpc>
                <a:spcPct val="100000"/>
              </a:lnSpc>
              <a:spcBef>
                <a:spcPts val="600"/>
              </a:spcBef>
              <a:spcAft>
                <a:spcPts val="600"/>
              </a:spcAft>
            </a:pPr>
            <a:endParaRPr lang="en-US" altLang="ja-JP" sz="2400" dirty="0" smtClean="0"/>
          </a:p>
          <a:p>
            <a:pPr marL="0" indent="0">
              <a:lnSpc>
                <a:spcPct val="100000"/>
              </a:lnSpc>
              <a:spcBef>
                <a:spcPts val="600"/>
              </a:spcBef>
              <a:spcAft>
                <a:spcPts val="600"/>
              </a:spcAft>
              <a:buNone/>
            </a:pPr>
            <a:r>
              <a:rPr lang="en-US" altLang="ja-JP" sz="1800" dirty="0" smtClean="0"/>
              <a:t>※</a:t>
            </a:r>
            <a:r>
              <a:rPr lang="ja-JP" altLang="en-US" sz="1800" dirty="0" smtClean="0"/>
              <a:t>特徴点については後で詳しく解説</a:t>
            </a:r>
            <a:endParaRPr lang="en-US" altLang="ja-JP" sz="1800" dirty="0" smtClean="0"/>
          </a:p>
          <a:p>
            <a:pPr marL="0" indent="0">
              <a:lnSpc>
                <a:spcPct val="100000"/>
              </a:lnSpc>
              <a:spcBef>
                <a:spcPts val="600"/>
              </a:spcBef>
              <a:spcAft>
                <a:spcPts val="600"/>
              </a:spcAft>
              <a:buNone/>
            </a:pPr>
            <a:r>
              <a:rPr lang="en-US" altLang="ja-JP" sz="1800" dirty="0" smtClean="0"/>
              <a:t>※</a:t>
            </a:r>
            <a:r>
              <a:rPr lang="ja-JP" altLang="en-US" sz="1800" dirty="0" smtClean="0"/>
              <a:t>左図は</a:t>
            </a:r>
            <a:r>
              <a:rPr lang="en-US" altLang="ja-JP" sz="1800" dirty="0" smtClean="0"/>
              <a:t>AKAZE</a:t>
            </a:r>
            <a:r>
              <a:rPr lang="ja-JP" altLang="en-US" sz="1800" dirty="0"/>
              <a:t> </a:t>
            </a:r>
            <a:r>
              <a:rPr lang="en-US" altLang="ja-JP" sz="1800" dirty="0" smtClean="0"/>
              <a:t>algorithm</a:t>
            </a:r>
            <a:r>
              <a:rPr lang="ja-JP" altLang="en-US" sz="1800" dirty="0" smtClean="0"/>
              <a:t>を利用した結果</a:t>
            </a:r>
            <a:endParaRPr lang="en-US" altLang="ja-JP" sz="1800" dirty="0" smtClean="0"/>
          </a:p>
        </p:txBody>
      </p:sp>
      <p:grpSp>
        <p:nvGrpSpPr>
          <p:cNvPr id="11" name="グループ化 10"/>
          <p:cNvGrpSpPr/>
          <p:nvPr/>
        </p:nvGrpSpPr>
        <p:grpSpPr>
          <a:xfrm>
            <a:off x="304151" y="1426464"/>
            <a:ext cx="6333157" cy="5053235"/>
            <a:chOff x="304152" y="1883391"/>
            <a:chExt cx="5760496" cy="4596308"/>
          </a:xfrm>
        </p:grpSpPr>
        <p:grpSp>
          <p:nvGrpSpPr>
            <p:cNvPr id="8" name="グループ化 7"/>
            <p:cNvGrpSpPr/>
            <p:nvPr/>
          </p:nvGrpSpPr>
          <p:grpSpPr>
            <a:xfrm>
              <a:off x="304152" y="4339772"/>
              <a:ext cx="5755271" cy="2139927"/>
              <a:chOff x="2513985" y="-712839"/>
              <a:chExt cx="9519272" cy="3539458"/>
            </a:xfrm>
          </p:grpSpPr>
          <p:pic>
            <p:nvPicPr>
              <p:cNvPr id="4" name="図 3"/>
              <p:cNvPicPr>
                <a:picLocks noChangeAspect="1"/>
              </p:cNvPicPr>
              <p:nvPr/>
            </p:nvPicPr>
            <p:blipFill>
              <a:blip r:embed="rId3"/>
              <a:stretch>
                <a:fillRect/>
              </a:stretch>
            </p:blipFill>
            <p:spPr>
              <a:xfrm>
                <a:off x="2513985" y="-688105"/>
                <a:ext cx="4686300" cy="3514724"/>
              </a:xfrm>
              <a:prstGeom prst="rect">
                <a:avLst/>
              </a:prstGeom>
            </p:spPr>
          </p:pic>
          <p:pic>
            <p:nvPicPr>
              <p:cNvPr id="5" name="図 4"/>
              <p:cNvPicPr>
                <a:picLocks noChangeAspect="1"/>
              </p:cNvPicPr>
              <p:nvPr/>
            </p:nvPicPr>
            <p:blipFill>
              <a:blip r:embed="rId4"/>
              <a:stretch>
                <a:fillRect/>
              </a:stretch>
            </p:blipFill>
            <p:spPr>
              <a:xfrm>
                <a:off x="7366005" y="-712839"/>
                <a:ext cx="4667252" cy="3505202"/>
              </a:xfrm>
              <a:prstGeom prst="rect">
                <a:avLst/>
              </a:prstGeom>
            </p:spPr>
          </p:pic>
        </p:grpSp>
        <p:grpSp>
          <p:nvGrpSpPr>
            <p:cNvPr id="9" name="グループ化 8"/>
            <p:cNvGrpSpPr/>
            <p:nvPr/>
          </p:nvGrpSpPr>
          <p:grpSpPr>
            <a:xfrm>
              <a:off x="310219" y="1883391"/>
              <a:ext cx="5754429" cy="2126329"/>
              <a:chOff x="977876" y="1126486"/>
              <a:chExt cx="5109808" cy="1888134"/>
            </a:xfrm>
          </p:grpSpPr>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876" y="1126486"/>
                <a:ext cx="2514092" cy="188813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3592" y="1126486"/>
                <a:ext cx="2514092" cy="1888134"/>
              </a:xfrm>
              <a:prstGeom prst="rect">
                <a:avLst/>
              </a:prstGeom>
            </p:spPr>
          </p:pic>
        </p:grpSp>
      </p:grpSp>
      <p:sp>
        <p:nvSpPr>
          <p:cNvPr id="10" name="スライド番号プレースホルダー 9"/>
          <p:cNvSpPr>
            <a:spLocks noGrp="1"/>
          </p:cNvSpPr>
          <p:nvPr>
            <p:ph type="sldNum" sz="quarter" idx="4294967295"/>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2166183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表記について</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473211" cy="5595921"/>
              </a:xfrm>
            </p:spPr>
            <p:txBody>
              <a:bodyPr>
                <a:normAutofit/>
              </a:bodyPr>
              <a:lstStyle/>
              <a:p>
                <a:pPr>
                  <a:lnSpc>
                    <a:spcPct val="100000"/>
                  </a:lnSpc>
                  <a:spcBef>
                    <a:spcPts val="600"/>
                  </a:spcBef>
                  <a:spcAft>
                    <a:spcPts val="600"/>
                  </a:spcAft>
                </a:pPr>
                <a:r>
                  <a:rPr kumimoji="1" lang="ja-JP" altLang="en-US" dirty="0" smtClean="0"/>
                  <a:t>スカラー変数はイタリック体 </a:t>
                </a:r>
                <a:r>
                  <a:rPr kumimoji="1" lang="en-US" altLang="ja-JP" dirty="0" smtClean="0"/>
                  <a:t>	:</a:t>
                </a:r>
                <a:r>
                  <a:rPr lang="ja-JP" altLang="en-US" dirty="0" smtClean="0"/>
                  <a:t> </a:t>
                </a:r>
                <a14:m>
                  <m:oMath xmlns:m="http://schemas.openxmlformats.org/officeDocument/2006/math">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en-US" altLang="ja-JP" b="0" i="1" smtClean="0">
                        <a:latin typeface="Cambria Math" panose="02040503050406030204" pitchFamily="18" charset="0"/>
                      </a:rPr>
                      <m:t>𝑐</m:t>
                    </m:r>
                  </m:oMath>
                </a14:m>
                <a:endParaRPr kumimoji="1" lang="en-US" altLang="ja-JP" dirty="0" smtClean="0"/>
              </a:p>
              <a:p>
                <a:pPr>
                  <a:lnSpc>
                    <a:spcPct val="100000"/>
                  </a:lnSpc>
                  <a:spcBef>
                    <a:spcPts val="600"/>
                  </a:spcBef>
                  <a:spcAft>
                    <a:spcPts val="600"/>
                  </a:spcAft>
                </a:pPr>
                <a:r>
                  <a:rPr kumimoji="1" lang="ja-JP" altLang="en-US" dirty="0" smtClean="0"/>
                  <a:t>ベクトルは小文字ボールド体 </a:t>
                </a:r>
                <a:r>
                  <a:rPr kumimoji="1" lang="en-US" altLang="ja-JP" dirty="0" smtClean="0"/>
                  <a:t>	: </a:t>
                </a:r>
                <a14:m>
                  <m:oMath xmlns:m="http://schemas.openxmlformats.org/officeDocument/2006/math">
                    <m:r>
                      <a:rPr lang="en-US" altLang="ja-JP" b="1" i="0">
                        <a:latin typeface="Cambria Math" panose="02040503050406030204" pitchFamily="18" charset="0"/>
                      </a:rPr>
                      <m:t>𝐚</m:t>
                    </m:r>
                    <m:r>
                      <a:rPr lang="en-US" altLang="ja-JP" b="1" i="0">
                        <a:latin typeface="Cambria Math" panose="02040503050406030204" pitchFamily="18" charset="0"/>
                      </a:rPr>
                      <m:t>,</m:t>
                    </m:r>
                    <m:r>
                      <a:rPr lang="en-US" altLang="ja-JP" b="1" i="0">
                        <a:latin typeface="Cambria Math" panose="02040503050406030204" pitchFamily="18" charset="0"/>
                      </a:rPr>
                      <m:t>𝐛</m:t>
                    </m:r>
                    <m:r>
                      <a:rPr lang="en-US" altLang="ja-JP" b="1" i="0">
                        <a:latin typeface="Cambria Math" panose="02040503050406030204" pitchFamily="18" charset="0"/>
                      </a:rPr>
                      <m:t>,</m:t>
                    </m:r>
                    <m:r>
                      <a:rPr lang="en-US" altLang="ja-JP" b="1" i="0">
                        <a:latin typeface="Cambria Math" panose="02040503050406030204" pitchFamily="18" charset="0"/>
                      </a:rPr>
                      <m:t>𝐜</m:t>
                    </m:r>
                  </m:oMath>
                </a14:m>
                <a:endParaRPr kumimoji="1" lang="en-US" altLang="ja-JP" b="1" dirty="0" smtClean="0"/>
              </a:p>
              <a:p>
                <a:pPr>
                  <a:lnSpc>
                    <a:spcPct val="100000"/>
                  </a:lnSpc>
                  <a:spcBef>
                    <a:spcPts val="600"/>
                  </a:spcBef>
                  <a:spcAft>
                    <a:spcPts val="600"/>
                  </a:spcAft>
                </a:pPr>
                <a:r>
                  <a:rPr lang="ja-JP" altLang="en-US" dirty="0" smtClean="0"/>
                  <a:t>行列は大文字ボールド体</a:t>
                </a:r>
                <a:r>
                  <a:rPr lang="en-US" altLang="ja-JP" dirty="0" smtClean="0"/>
                  <a:t>		: </a:t>
                </a:r>
                <a14:m>
                  <m:oMath xmlns:m="http://schemas.openxmlformats.org/officeDocument/2006/math">
                    <m:r>
                      <a:rPr lang="en-US" altLang="ja-JP" b="1" i="0" smtClean="0">
                        <a:latin typeface="Cambria Math" panose="02040503050406030204" pitchFamily="18" charset="0"/>
                      </a:rPr>
                      <m:t>𝐀</m:t>
                    </m:r>
                    <m:r>
                      <a:rPr lang="en-US" altLang="ja-JP" b="1">
                        <a:latin typeface="Cambria Math" panose="02040503050406030204" pitchFamily="18" charset="0"/>
                      </a:rPr>
                      <m:t>,</m:t>
                    </m:r>
                    <m:r>
                      <a:rPr lang="en-US" altLang="ja-JP" b="1" i="0" smtClean="0">
                        <a:latin typeface="Cambria Math" panose="02040503050406030204" pitchFamily="18" charset="0"/>
                      </a:rPr>
                      <m:t>𝐁</m:t>
                    </m:r>
                    <m:r>
                      <a:rPr lang="en-US" altLang="ja-JP" b="1">
                        <a:latin typeface="Cambria Math" panose="02040503050406030204" pitchFamily="18" charset="0"/>
                      </a:rPr>
                      <m:t>,</m:t>
                    </m:r>
                    <m:r>
                      <a:rPr lang="en-US" altLang="ja-JP" b="1" i="0" smtClean="0">
                        <a:latin typeface="Cambria Math" panose="02040503050406030204" pitchFamily="18" charset="0"/>
                      </a:rPr>
                      <m:t>𝐂</m:t>
                    </m:r>
                  </m:oMath>
                </a14:m>
                <a:endParaRPr lang="en-US" altLang="ja-JP" dirty="0"/>
              </a:p>
              <a:p>
                <a:pPr>
                  <a:lnSpc>
                    <a:spcPct val="100000"/>
                  </a:lnSpc>
                  <a:spcBef>
                    <a:spcPts val="600"/>
                  </a:spcBef>
                  <a:spcAft>
                    <a:spcPts val="600"/>
                  </a:spcAft>
                </a:pPr>
                <a:r>
                  <a:rPr lang="ja-JP" altLang="en-US" dirty="0"/>
                  <a:t> </a:t>
                </a:r>
                <a14:m>
                  <m:oMath xmlns:m="http://schemas.openxmlformats.org/officeDocument/2006/math">
                    <m:r>
                      <a:rPr lang="en-US" altLang="ja-JP" i="1">
                        <a:latin typeface="Cambria Math" panose="02040503050406030204" pitchFamily="18" charset="0"/>
                        <a:ea typeface="Cambria Math" panose="02040503050406030204" pitchFamily="18" charset="0"/>
                      </a:rPr>
                      <m:t>ℛ</m:t>
                    </m:r>
                  </m:oMath>
                </a14:m>
                <a:r>
                  <a:rPr lang="en-US" altLang="ja-JP" dirty="0"/>
                  <a:t> </a:t>
                </a:r>
                <a:r>
                  <a:rPr lang="ja-JP" altLang="en-US" dirty="0"/>
                  <a:t>を</a:t>
                </a:r>
                <a:r>
                  <a:rPr lang="ja-JP" altLang="en-US" dirty="0" smtClean="0"/>
                  <a:t>利用して</a:t>
                </a:r>
                <a:r>
                  <a:rPr kumimoji="1" lang="ja-JP" altLang="en-US" dirty="0" smtClean="0"/>
                  <a:t>次元を明確に</a:t>
                </a:r>
                <a:r>
                  <a:rPr kumimoji="1" lang="en-US" altLang="ja-JP" dirty="0" smtClean="0"/>
                  <a:t>	</a:t>
                </a:r>
                <a:r>
                  <a:rPr lang="en-US" altLang="ja-JP" dirty="0" smtClean="0"/>
                  <a:t>: </a:t>
                </a:r>
                <a14:m>
                  <m:oMath xmlns:m="http://schemas.openxmlformats.org/officeDocument/2006/math">
                    <m:r>
                      <a:rPr lang="en-US" altLang="ja-JP" b="1">
                        <a:latin typeface="Cambria Math" panose="02040503050406030204" pitchFamily="18" charset="0"/>
                      </a:rPr>
                      <m:t>𝐚</m:t>
                    </m:r>
                    <m:r>
                      <a:rPr lang="en-US" altLang="ja-JP" b="1" i="1" smtClean="0">
                        <a:latin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b="0" i="1" smtClean="0">
                            <a:latin typeface="Cambria Math" panose="02040503050406030204" pitchFamily="18" charset="0"/>
                            <a:ea typeface="Cambria Math" panose="02040503050406030204" pitchFamily="18" charset="0"/>
                          </a:rPr>
                          <m:t>3</m:t>
                        </m:r>
                      </m:sup>
                    </m:sSup>
                    <m:r>
                      <a:rPr lang="en-US" altLang="ja-JP" b="0" i="1" smtClean="0">
                        <a:latin typeface="Cambria Math" panose="02040503050406030204" pitchFamily="18" charset="0"/>
                        <a:ea typeface="Cambria Math" panose="02040503050406030204" pitchFamily="18" charset="0"/>
                      </a:rPr>
                      <m:t>, </m:t>
                    </m:r>
                    <m:r>
                      <a:rPr lang="en-US" altLang="ja-JP" b="1" i="0" smtClean="0">
                        <a:latin typeface="Cambria Math" panose="02040503050406030204" pitchFamily="18" charset="0"/>
                      </a:rPr>
                      <m:t>𝐀</m:t>
                    </m:r>
                    <m:r>
                      <a:rPr lang="en-US" altLang="ja-JP" b="1" i="1">
                        <a:latin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i="1">
                            <a:latin typeface="Cambria Math" panose="02040503050406030204" pitchFamily="18" charset="0"/>
                            <a:ea typeface="Cambria Math" panose="02040503050406030204" pitchFamily="18" charset="0"/>
                          </a:rPr>
                          <m:t>3</m:t>
                        </m:r>
                        <m:r>
                          <a:rPr lang="en-US" altLang="ja-JP" b="0" i="1" smtClean="0">
                            <a:latin typeface="Cambria Math" panose="02040503050406030204" pitchFamily="18" charset="0"/>
                            <a:ea typeface="Cambria Math" panose="02040503050406030204" pitchFamily="18" charset="0"/>
                          </a:rPr>
                          <m:t>×3</m:t>
                        </m:r>
                      </m:sup>
                    </m:sSup>
                  </m:oMath>
                </a14:m>
                <a:endParaRPr lang="en-US" altLang="ja-JP" dirty="0"/>
              </a:p>
              <a:p>
                <a:pPr>
                  <a:lnSpc>
                    <a:spcPct val="100000"/>
                  </a:lnSpc>
                  <a:spcBef>
                    <a:spcPts val="600"/>
                  </a:spcBef>
                  <a:spcAft>
                    <a:spcPts val="600"/>
                  </a:spcAft>
                </a:pPr>
                <a:r>
                  <a:rPr lang="ja-JP" altLang="en-US" dirty="0" smtClean="0"/>
                  <a:t>右肩</a:t>
                </a:r>
                <a:r>
                  <a:rPr lang="en-US" altLang="ja-JP" i="1" dirty="0" smtClean="0"/>
                  <a:t>T</a:t>
                </a:r>
                <a:r>
                  <a:rPr lang="ja-JP" altLang="en-US" dirty="0" smtClean="0"/>
                  <a:t>は転置を</a:t>
                </a:r>
                <a:r>
                  <a:rPr lang="ja-JP" altLang="en-US" dirty="0"/>
                  <a:t>表す</a:t>
                </a:r>
                <a:r>
                  <a:rPr lang="en-US" altLang="ja-JP" dirty="0" smtClean="0"/>
                  <a:t>			: </a:t>
                </a:r>
                <a14:m>
                  <m:oMath xmlns:m="http://schemas.openxmlformats.org/officeDocument/2006/math">
                    <m:r>
                      <a:rPr lang="en-US" altLang="ja-JP" b="1">
                        <a:latin typeface="Cambria Math" panose="02040503050406030204" pitchFamily="18" charset="0"/>
                      </a:rPr>
                      <m:t>𝐚</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i="0" smtClean="0">
                            <a:latin typeface="Cambria Math" panose="02040503050406030204" pitchFamily="18" charset="0"/>
                          </a:rPr>
                          <m:t>𝐚</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e>
                              <m:r>
                                <a:rPr lang="en-US" altLang="ja-JP" b="0" i="1" smtClean="0">
                                  <a:latin typeface="Cambria Math" panose="02040503050406030204" pitchFamily="18" charset="0"/>
                                </a:rPr>
                                <m:t>𝑦</m:t>
                              </m:r>
                            </m:e>
                          </m:mr>
                        </m:m>
                      </m:e>
                    </m:d>
                  </m:oMath>
                </a14:m>
                <a:endParaRPr kumimoji="1" lang="en-US" altLang="ja-JP" dirty="0" smtClean="0"/>
              </a:p>
              <a:p>
                <a:pPr marL="0" indent="0">
                  <a:lnSpc>
                    <a:spcPct val="100000"/>
                  </a:lnSpc>
                  <a:spcBef>
                    <a:spcPts val="600"/>
                  </a:spcBef>
                  <a:spcAft>
                    <a:spcPts val="600"/>
                  </a:spcAft>
                  <a:buNone/>
                </a:pPr>
                <a:r>
                  <a:rPr lang="en-US" altLang="ja-JP" dirty="0" smtClean="0"/>
                  <a:t>						  </a:t>
                </a:r>
                <a14:m>
                  <m:oMath xmlns:m="http://schemas.openxmlformats.org/officeDocument/2006/math">
                    <m:r>
                      <a:rPr lang="en-US" altLang="ja-JP" b="1">
                        <a:latin typeface="Cambria Math" panose="02040503050406030204" pitchFamily="18" charset="0"/>
                      </a:rPr>
                      <m:t>𝐀</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𝑎</m:t>
                              </m:r>
                            </m:e>
                            <m:e>
                              <m:r>
                                <a:rPr lang="en-US" altLang="ja-JP" b="0" i="1" smtClean="0">
                                  <a:latin typeface="Cambria Math" panose="02040503050406030204" pitchFamily="18" charset="0"/>
                                </a:rPr>
                                <m:t>𝑏</m:t>
                              </m:r>
                            </m:e>
                          </m:mr>
                          <m:mr>
                            <m:e>
                              <m:r>
                                <a:rPr lang="en-US" altLang="ja-JP" b="0" i="1" smtClean="0">
                                  <a:latin typeface="Cambria Math" panose="02040503050406030204" pitchFamily="18" charset="0"/>
                                </a:rPr>
                                <m:t>𝑐</m:t>
                              </m:r>
                            </m:e>
                            <m:e>
                              <m:r>
                                <a:rPr lang="en-US" altLang="ja-JP" b="0" i="1" smtClean="0">
                                  <a:latin typeface="Cambria Math" panose="02040503050406030204" pitchFamily="18" charset="0"/>
                                </a:rPr>
                                <m:t>𝑑</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𝑎</m:t>
                              </m:r>
                            </m:e>
                            <m:e>
                              <m:r>
                                <a:rPr lang="en-US" altLang="ja-JP" b="0" i="1" smtClean="0">
                                  <a:latin typeface="Cambria Math" panose="02040503050406030204" pitchFamily="18" charset="0"/>
                                </a:rPr>
                                <m:t>𝑐</m:t>
                              </m:r>
                            </m:e>
                          </m:mr>
                          <m:mr>
                            <m:e>
                              <m:r>
                                <a:rPr lang="en-US" altLang="ja-JP" b="0" i="1" smtClean="0">
                                  <a:latin typeface="Cambria Math" panose="02040503050406030204" pitchFamily="18" charset="0"/>
                                </a:rPr>
                                <m:t>𝑏</m:t>
                              </m:r>
                            </m:e>
                            <m:e>
                              <m:r>
                                <a:rPr lang="en-US" altLang="ja-JP" i="1">
                                  <a:latin typeface="Cambria Math" panose="02040503050406030204" pitchFamily="18" charset="0"/>
                                </a:rPr>
                                <m:t>𝑑</m:t>
                              </m:r>
                            </m:e>
                          </m:mr>
                        </m:m>
                      </m:e>
                    </m:d>
                  </m:oMath>
                </a14:m>
                <a:endParaRPr lang="en-US" altLang="ja-JP" dirty="0"/>
              </a:p>
              <a:p>
                <a:pPr marL="0" indent="0">
                  <a:lnSpc>
                    <a:spcPct val="100000"/>
                  </a:lnSpc>
                  <a:spcBef>
                    <a:spcPts val="600"/>
                  </a:spcBef>
                  <a:spcAft>
                    <a:spcPts val="600"/>
                  </a:spcAft>
                  <a:buNone/>
                </a:pPr>
                <a:endParaRPr lang="en-US" altLang="ja-JP" dirty="0"/>
              </a:p>
              <a:p>
                <a:pPr marL="0" indent="0">
                  <a:lnSpc>
                    <a:spcPct val="100000"/>
                  </a:lnSpc>
                  <a:spcBef>
                    <a:spcPts val="600"/>
                  </a:spcBef>
                  <a:spcAft>
                    <a:spcPts val="600"/>
                  </a:spcAft>
                  <a:buNone/>
                </a:pPr>
                <a:r>
                  <a:rPr lang="en-US" altLang="ja-JP" sz="2400" dirty="0" smtClean="0"/>
                  <a:t>CG</a:t>
                </a:r>
                <a:r>
                  <a:rPr lang="ja-JP" altLang="en-US" sz="2400" dirty="0" smtClean="0"/>
                  <a:t>分野の論文ではよく見かける表記ですが，分野に依存してよく利用される表記は異なるので注意してください．</a:t>
                </a:r>
                <a:endParaRPr lang="en-US" altLang="ja-JP" sz="2400" dirty="0"/>
              </a:p>
              <a:p>
                <a:pPr marL="0" indent="0">
                  <a:lnSpc>
                    <a:spcPct val="100000"/>
                  </a:lnSpc>
                  <a:spcBef>
                    <a:spcPts val="600"/>
                  </a:spcBef>
                  <a:spcAft>
                    <a:spcPts val="600"/>
                  </a:spcAft>
                  <a:buNone/>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473211" cy="5595921"/>
              </a:xfrm>
              <a:blipFill>
                <a:blip r:embed="rId2"/>
                <a:stretch>
                  <a:fillRect l="-956" t="-1198" b="-1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502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パノラマ合成</a:t>
            </a:r>
            <a:r>
              <a:rPr lang="en-US" altLang="ja-JP" sz="3600" dirty="0"/>
              <a:t>2</a:t>
            </a:r>
            <a:r>
              <a:rPr lang="en-US" altLang="ja-JP" sz="3600" dirty="0" smtClean="0"/>
              <a:t>. </a:t>
            </a:r>
            <a:r>
              <a:rPr lang="ja-JP" altLang="en-US" sz="3600" dirty="0" smtClean="0"/>
              <a:t>特徴点の対応付け</a:t>
            </a:r>
            <a:endParaRPr kumimoji="1" lang="ja-JP" altLang="en-US" sz="3600" dirty="0"/>
          </a:p>
        </p:txBody>
      </p:sp>
      <p:sp>
        <p:nvSpPr>
          <p:cNvPr id="3" name="コンテンツ プレースホルダー 2"/>
          <p:cNvSpPr>
            <a:spLocks noGrp="1"/>
          </p:cNvSpPr>
          <p:nvPr>
            <p:ph idx="1"/>
          </p:nvPr>
        </p:nvSpPr>
        <p:spPr>
          <a:xfrm>
            <a:off x="457199" y="4803648"/>
            <a:ext cx="11473211" cy="1828800"/>
          </a:xfrm>
        </p:spPr>
        <p:txBody>
          <a:bodyPr>
            <a:normAutofit/>
          </a:bodyPr>
          <a:lstStyle/>
          <a:p>
            <a:r>
              <a:rPr lang="ja-JP" altLang="en-US" sz="2400" dirty="0" smtClean="0"/>
              <a:t>各特徴点は局所領域の特徴を記述する特徴ベクトルを持つ</a:t>
            </a:r>
            <a:endParaRPr lang="en-US" altLang="ja-JP" sz="2400" dirty="0" smtClean="0"/>
          </a:p>
          <a:p>
            <a:r>
              <a:rPr lang="ja-JP" altLang="en-US" sz="2400" dirty="0" smtClean="0"/>
              <a:t>特徴ベクトルの類似性を利用して対応を計算する</a:t>
            </a:r>
            <a:endParaRPr lang="en-US" altLang="ja-JP" sz="2400" dirty="0"/>
          </a:p>
          <a:p>
            <a:r>
              <a:rPr lang="ja-JP" altLang="en-US" sz="2400" dirty="0" smtClean="0"/>
              <a:t>上図では</a:t>
            </a:r>
            <a:r>
              <a:rPr lang="en-US" altLang="ja-JP" sz="2400" dirty="0" smtClean="0"/>
              <a:t>Brute force algorithm</a:t>
            </a:r>
            <a:r>
              <a:rPr lang="ja-JP" altLang="en-US" sz="2400" dirty="0" smtClean="0"/>
              <a:t>を利用</a:t>
            </a:r>
            <a:endParaRPr lang="en-US" altLang="ja-JP" sz="2400" dirty="0" smtClean="0"/>
          </a:p>
          <a:p>
            <a:pPr lvl="1"/>
            <a:r>
              <a:rPr lang="ja-JP" altLang="en-US" sz="2000" dirty="0" smtClean="0"/>
              <a:t>左画像の特徴点をひとつピックアップし、最も似た特徴点を右画像内から全検索</a:t>
            </a:r>
            <a:endParaRPr lang="en-US" altLang="ja-JP" sz="2000" dirty="0" smtClean="0"/>
          </a:p>
          <a:p>
            <a:pPr lvl="1"/>
            <a:endParaRPr lang="en-US" altLang="ja-JP" sz="2000" dirty="0" smtClean="0"/>
          </a:p>
          <a:p>
            <a:endParaRPr kumimoji="1" lang="ja-JP" altLang="en-US" sz="2400" dirty="0"/>
          </a:p>
        </p:txBody>
      </p:sp>
      <p:grpSp>
        <p:nvGrpSpPr>
          <p:cNvPr id="7" name="グループ化 6"/>
          <p:cNvGrpSpPr/>
          <p:nvPr/>
        </p:nvGrpSpPr>
        <p:grpSpPr>
          <a:xfrm>
            <a:off x="626745" y="1170433"/>
            <a:ext cx="9200007" cy="3500092"/>
            <a:chOff x="626745" y="1158240"/>
            <a:chExt cx="10703606" cy="4072128"/>
          </a:xfrm>
        </p:grpSpPr>
        <p:pic>
          <p:nvPicPr>
            <p:cNvPr id="4" name="図 3"/>
            <p:cNvPicPr>
              <a:picLocks noChangeAspect="1"/>
            </p:cNvPicPr>
            <p:nvPr/>
          </p:nvPicPr>
          <p:blipFill>
            <a:blip r:embed="rId3"/>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860117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08175" y="185946"/>
            <a:ext cx="3517393" cy="1228326"/>
          </a:xfrm>
        </p:spPr>
        <p:txBody>
          <a:bodyPr>
            <a:normAutofit/>
          </a:bodyPr>
          <a:lstStyle/>
          <a:p>
            <a:pPr algn="ctr">
              <a:lnSpc>
                <a:spcPct val="100000"/>
              </a:lnSpc>
            </a:pPr>
            <a:r>
              <a:rPr lang="ja-JP" altLang="en-US" sz="3200" dirty="0" smtClean="0"/>
              <a:t>パノラマ合成</a:t>
            </a:r>
            <a:r>
              <a:rPr lang="en-US" altLang="ja-JP" sz="3200" dirty="0" smtClean="0"/>
              <a:t>3. </a:t>
            </a:r>
            <a:br>
              <a:rPr lang="en-US" altLang="ja-JP" sz="3200" dirty="0" smtClean="0"/>
            </a:br>
            <a:r>
              <a:rPr lang="ja-JP" altLang="en-US" sz="3200" dirty="0" smtClean="0"/>
              <a:t>変換行列の計算</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096000" y="487680"/>
                <a:ext cx="6096000" cy="6370320"/>
              </a:xfrm>
            </p:spPr>
            <p:txBody>
              <a:bodyPr>
                <a:normAutofit/>
              </a:bodyPr>
              <a:lstStyle/>
              <a:p>
                <a:pPr>
                  <a:lnSpc>
                    <a:spcPct val="100000"/>
                  </a:lnSpc>
                </a:pPr>
                <a:r>
                  <a:rPr lang="ja-JP" altLang="en-US" sz="2000" dirty="0" smtClean="0"/>
                  <a:t>対応特徴点の位置が重なるよう</a:t>
                </a:r>
                <a:r>
                  <a:rPr lang="ja-JP" altLang="en-US" sz="2000" dirty="0"/>
                  <a:t>右</a:t>
                </a:r>
                <a:r>
                  <a:rPr lang="ja-JP" altLang="en-US" sz="2000" dirty="0" smtClean="0"/>
                  <a:t>画像を射影変換</a:t>
                </a:r>
                <a:endParaRPr lang="en-US" altLang="ja-JP" sz="2000" dirty="0" smtClean="0"/>
              </a:p>
              <a:p>
                <a:pPr>
                  <a:lnSpc>
                    <a:spcPct val="100000"/>
                  </a:lnSpc>
                </a:pPr>
                <a:r>
                  <a:rPr kumimoji="1" lang="ja-JP" altLang="en-US" sz="2000" dirty="0" smtClean="0"/>
                  <a:t>つまり，対応点をなるべく一致させる行列</a:t>
                </a:r>
                <a:endParaRPr kumimoji="1" lang="en-US" altLang="ja-JP" sz="2000" dirty="0" smtClean="0"/>
              </a:p>
              <a:p>
                <a:pPr marL="0" indent="0">
                  <a:lnSpc>
                    <a:spcPct val="100000"/>
                  </a:lnSpc>
                  <a:buNone/>
                </a:pPr>
                <a:r>
                  <a:rPr lang="en-US" altLang="ja-JP" sz="2000" b="1" dirty="0" smtClean="0"/>
                  <a:t>      </a:t>
                </a:r>
                <a14:m>
                  <m:oMath xmlns:m="http://schemas.openxmlformats.org/officeDocument/2006/math">
                    <m:r>
                      <a:rPr lang="en-US" altLang="ja-JP" sz="2000" b="1" i="0" smtClean="0">
                        <a:latin typeface="Cambria Math" panose="02040503050406030204" pitchFamily="18" charset="0"/>
                      </a:rPr>
                      <m:t>𝐇</m:t>
                    </m:r>
                    <m:r>
                      <a:rPr lang="en-US" altLang="ja-JP" sz="2000" b="1" i="0"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𝑎</m:t>
                              </m:r>
                            </m:e>
                            <m:e>
                              <m:r>
                                <a:rPr lang="en-US" altLang="ja-JP" sz="2000" i="1">
                                  <a:latin typeface="Cambria Math" panose="02040503050406030204" pitchFamily="18" charset="0"/>
                                </a:rPr>
                                <m:t>𝑏</m:t>
                              </m:r>
                            </m:e>
                            <m:e>
                              <m:r>
                                <a:rPr lang="en-US" altLang="ja-JP" sz="2000" i="1">
                                  <a:latin typeface="Cambria Math" panose="02040503050406030204" pitchFamily="18" charset="0"/>
                                </a:rPr>
                                <m:t>𝑐</m:t>
                              </m:r>
                            </m:e>
                          </m:mr>
                          <m:mr>
                            <m:e>
                              <m:r>
                                <a:rPr lang="en-US" altLang="ja-JP" sz="2000" i="1">
                                  <a:latin typeface="Cambria Math" panose="02040503050406030204" pitchFamily="18" charset="0"/>
                                </a:rPr>
                                <m:t>𝑑</m:t>
                              </m:r>
                            </m:e>
                            <m:e>
                              <m:r>
                                <a:rPr lang="en-US" altLang="ja-JP" sz="2000" i="1">
                                  <a:latin typeface="Cambria Math" panose="02040503050406030204" pitchFamily="18" charset="0"/>
                                </a:rPr>
                                <m:t>𝑒</m:t>
                              </m:r>
                            </m:e>
                            <m:e>
                              <m:r>
                                <a:rPr lang="en-US" altLang="ja-JP" sz="2000" i="1">
                                  <a:latin typeface="Cambria Math" panose="02040503050406030204" pitchFamily="18" charset="0"/>
                                </a:rPr>
                                <m:t>𝑓</m:t>
                              </m:r>
                            </m:e>
                          </m:mr>
                          <m:mr>
                            <m:e>
                              <m:r>
                                <a:rPr lang="en-US" altLang="ja-JP" sz="2000" i="1">
                                  <a:latin typeface="Cambria Math" panose="02040503050406030204" pitchFamily="18" charset="0"/>
                                </a:rPr>
                                <m:t>𝑔</m:t>
                              </m:r>
                            </m:e>
                            <m:e>
                              <m:r>
                                <a:rPr lang="en-US" altLang="ja-JP" sz="2000" i="1">
                                  <a:latin typeface="Cambria Math" panose="02040503050406030204" pitchFamily="18" charset="0"/>
                                </a:rPr>
                                <m:t>h</m:t>
                              </m:r>
                            </m:e>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 </m:t>
                    </m:r>
                  </m:oMath>
                </a14:m>
                <a:r>
                  <a:rPr lang="ja-JP" altLang="en-US" sz="2000" dirty="0" smtClean="0"/>
                  <a:t> を求めたい</a:t>
                </a:r>
                <a:endParaRPr lang="en-US" altLang="ja-JP" sz="2000" dirty="0"/>
              </a:p>
              <a:p>
                <a:pPr marL="2286000" lvl="5" indent="0">
                  <a:lnSpc>
                    <a:spcPct val="100000"/>
                  </a:lnSpc>
                  <a:buNone/>
                </a:pPr>
                <a:endParaRPr lang="en-US" altLang="ja-JP" sz="1000" dirty="0"/>
              </a:p>
              <a:p>
                <a:pPr marL="2286000" lvl="5" indent="0">
                  <a:lnSpc>
                    <a:spcPct val="100000"/>
                  </a:lnSpc>
                  <a:buNone/>
                </a:pPr>
                <a:endParaRPr kumimoji="1" lang="en-US" altLang="ja-JP" sz="1000" dirty="0" smtClean="0"/>
              </a:p>
              <a:p>
                <a:pPr>
                  <a:lnSpc>
                    <a:spcPct val="100000"/>
                  </a:lnSpc>
                </a:pPr>
                <a:r>
                  <a:rPr lang="en-US" altLang="ja-JP" sz="2000" dirty="0" smtClean="0"/>
                  <a:t>RANSAC</a:t>
                </a:r>
                <a:r>
                  <a:rPr lang="ja-JP" altLang="en-US" sz="2000" dirty="0" smtClean="0"/>
                  <a:t>（</a:t>
                </a:r>
                <a:r>
                  <a:rPr lang="en-US" altLang="ja-JP" sz="2000" dirty="0" smtClean="0"/>
                  <a:t>Random Sample Consensus</a:t>
                </a:r>
                <a:r>
                  <a:rPr lang="ja-JP" altLang="en-US" sz="2000" dirty="0" smtClean="0"/>
                  <a:t>）</a:t>
                </a:r>
                <a:endParaRPr lang="en-US" altLang="ja-JP" sz="2000" dirty="0" smtClean="0"/>
              </a:p>
              <a:p>
                <a:pPr marL="914400" lvl="1" indent="-457200">
                  <a:lnSpc>
                    <a:spcPct val="100000"/>
                  </a:lnSpc>
                  <a:spcBef>
                    <a:spcPts val="1000"/>
                  </a:spcBef>
                  <a:spcAft>
                    <a:spcPts val="600"/>
                  </a:spcAft>
                  <a:buAutoNum type="arabicPeriod"/>
                </a:pPr>
                <a:r>
                  <a:rPr lang="ja-JP" altLang="en-US" sz="2000" dirty="0" smtClean="0"/>
                  <a:t>未知変数推定に</a:t>
                </a:r>
                <a:r>
                  <a:rPr lang="ja-JP" altLang="en-US" sz="2000" dirty="0"/>
                  <a:t>必要</a:t>
                </a:r>
                <a:r>
                  <a:rPr lang="ja-JP" altLang="en-US" sz="2000" dirty="0" smtClean="0"/>
                  <a:t>なデータを乱択する　 </a:t>
                </a:r>
                <a:r>
                  <a:rPr lang="en-US" altLang="ja-JP" sz="2000" dirty="0" smtClean="0"/>
                  <a:t>(</a:t>
                </a:r>
                <a:r>
                  <a:rPr lang="ja-JP" altLang="en-US" sz="2000" dirty="0" smtClean="0"/>
                  <a:t>未知変数が</a:t>
                </a:r>
                <a:r>
                  <a:rPr lang="en-US" altLang="ja-JP" sz="2000" dirty="0" smtClean="0"/>
                  <a:t>8</a:t>
                </a:r>
                <a:r>
                  <a:rPr lang="ja-JP" altLang="en-US" sz="2000" dirty="0" smtClean="0"/>
                  <a:t>個なので</a:t>
                </a:r>
                <a:r>
                  <a:rPr lang="en-US" altLang="ja-JP" sz="2000" dirty="0"/>
                  <a:t> </a:t>
                </a:r>
                <a:r>
                  <a:rPr lang="ja-JP" altLang="en-US" sz="2000" dirty="0"/>
                  <a:t>　</a:t>
                </a:r>
                <a:r>
                  <a:rPr lang="ja-JP" altLang="en-US" sz="2000" dirty="0" smtClean="0"/>
                  <a:t>個の特徴点の組）</a:t>
                </a:r>
                <a:endParaRPr lang="en-US" altLang="ja-JP" sz="2000" dirty="0" smtClean="0"/>
              </a:p>
              <a:p>
                <a:pPr marL="914400" lvl="1" indent="-457200">
                  <a:lnSpc>
                    <a:spcPct val="100000"/>
                  </a:lnSpc>
                  <a:spcBef>
                    <a:spcPts val="1000"/>
                  </a:spcBef>
                  <a:spcAft>
                    <a:spcPts val="600"/>
                  </a:spcAft>
                  <a:buAutoNum type="arabicPeriod"/>
                </a:pPr>
                <a:r>
                  <a:rPr kumimoji="1" lang="ja-JP" altLang="en-US" sz="2000" dirty="0" smtClean="0"/>
                  <a:t>選択した特徴点の組を用いて</a:t>
                </a:r>
                <a:r>
                  <a:rPr lang="ja-JP" altLang="en-US" sz="2000" dirty="0"/>
                  <a:t>変換</a:t>
                </a:r>
                <a14:m>
                  <m:oMath xmlns:m="http://schemas.openxmlformats.org/officeDocument/2006/math">
                    <m:r>
                      <a:rPr lang="en-US" altLang="ja-JP" sz="2000" b="1">
                        <a:latin typeface="Cambria Math" panose="02040503050406030204" pitchFamily="18" charset="0"/>
                      </a:rPr>
                      <m:t>𝐇</m:t>
                    </m:r>
                  </m:oMath>
                </a14:m>
                <a:r>
                  <a:rPr kumimoji="1" lang="ja-JP" altLang="en-US" sz="2000" dirty="0" smtClean="0"/>
                  <a:t>を導出</a:t>
                </a:r>
                <a:endParaRPr kumimoji="1" lang="en-US" altLang="ja-JP" sz="2000" dirty="0" smtClean="0"/>
              </a:p>
              <a:p>
                <a:pPr marL="914400" lvl="1" indent="-457200">
                  <a:lnSpc>
                    <a:spcPct val="100000"/>
                  </a:lnSpc>
                  <a:spcBef>
                    <a:spcPts val="1000"/>
                  </a:spcBef>
                  <a:spcAft>
                    <a:spcPts val="600"/>
                  </a:spcAft>
                  <a:buAutoNum type="arabicPeriod"/>
                </a:pPr>
                <a:r>
                  <a:rPr lang="ja-JP" altLang="en-US" sz="2000" dirty="0" smtClean="0"/>
                  <a:t>変換</a:t>
                </a:r>
                <a14:m>
                  <m:oMath xmlns:m="http://schemas.openxmlformats.org/officeDocument/2006/math">
                    <m:r>
                      <a:rPr lang="en-US" altLang="ja-JP" sz="2000" b="1">
                        <a:latin typeface="Cambria Math" panose="02040503050406030204" pitchFamily="18" charset="0"/>
                      </a:rPr>
                      <m:t>𝐇</m:t>
                    </m:r>
                  </m:oMath>
                </a14:m>
                <a:r>
                  <a:rPr lang="ja-JP" altLang="en-US" sz="2000" dirty="0" smtClean="0"/>
                  <a:t>によりほか全て特徴点を変換する</a:t>
                </a:r>
                <a:endParaRPr lang="en-US" altLang="ja-JP" sz="2000" dirty="0" smtClean="0"/>
              </a:p>
              <a:p>
                <a:pPr marL="914400" lvl="2" indent="0">
                  <a:lnSpc>
                    <a:spcPct val="100000"/>
                  </a:lnSpc>
                  <a:spcBef>
                    <a:spcPts val="1000"/>
                  </a:spcBef>
                  <a:spcAft>
                    <a:spcPts val="600"/>
                  </a:spcAft>
                  <a:buNone/>
                </a:pPr>
                <a:r>
                  <a:rPr kumimoji="1" lang="ja-JP" altLang="en-US" sz="1600" dirty="0" smtClean="0"/>
                  <a:t>特徴点が対応点の十分近くに変換された </a:t>
                </a:r>
                <a:r>
                  <a:rPr kumimoji="1" lang="en-US" altLang="ja-JP" sz="1600" dirty="0" smtClean="0">
                    <a:sym typeface="Wingdings" panose="05000000000000000000" pitchFamily="2" charset="2"/>
                  </a:rPr>
                  <a:t> Inlier</a:t>
                </a:r>
              </a:p>
              <a:p>
                <a:pPr marL="914400" lvl="2" indent="0">
                  <a:lnSpc>
                    <a:spcPct val="100000"/>
                  </a:lnSpc>
                  <a:spcBef>
                    <a:spcPts val="1000"/>
                  </a:spcBef>
                  <a:spcAft>
                    <a:spcPts val="600"/>
                  </a:spcAft>
                  <a:buNone/>
                </a:pPr>
                <a:r>
                  <a:rPr lang="ja-JP" altLang="en-US" sz="1600" dirty="0" smtClean="0"/>
                  <a:t>特徴点の変換先が対応点から遠い　　　 </a:t>
                </a:r>
                <a:r>
                  <a:rPr lang="en-US" altLang="ja-JP" sz="1600" dirty="0" smtClean="0">
                    <a:sym typeface="Wingdings" panose="05000000000000000000" pitchFamily="2" charset="2"/>
                  </a:rPr>
                  <a:t> Outlier</a:t>
                </a:r>
                <a:endParaRPr kumimoji="1" lang="en-US" altLang="ja-JP" sz="1600" dirty="0" smtClean="0"/>
              </a:p>
              <a:p>
                <a:pPr marL="914400" lvl="1" indent="-457200">
                  <a:lnSpc>
                    <a:spcPct val="100000"/>
                  </a:lnSpc>
                  <a:spcBef>
                    <a:spcPts val="1000"/>
                  </a:spcBef>
                  <a:spcAft>
                    <a:spcPts val="600"/>
                  </a:spcAft>
                  <a:buAutoNum type="arabicPeriod"/>
                </a:pPr>
                <a:r>
                  <a:rPr kumimoji="1" lang="en-US" altLang="ja-JP" sz="2000" dirty="0" smtClean="0"/>
                  <a:t>1~3</a:t>
                </a:r>
                <a:r>
                  <a:rPr kumimoji="1" lang="ja-JP" altLang="en-US" sz="2000" dirty="0" smtClean="0"/>
                  <a:t>を繰り返し</a:t>
                </a:r>
                <a:r>
                  <a:rPr kumimoji="1" lang="en-US" altLang="ja-JP" sz="2000" dirty="0" smtClean="0"/>
                  <a:t>Inlier</a:t>
                </a:r>
                <a:r>
                  <a:rPr kumimoji="1" lang="ja-JP" altLang="en-US" sz="2000" dirty="0" smtClean="0"/>
                  <a:t>数が最多</a:t>
                </a:r>
                <a:r>
                  <a:rPr lang="ja-JP" altLang="en-US" sz="2000" dirty="0" smtClean="0"/>
                  <a:t>の</a:t>
                </a:r>
                <a14:m>
                  <m:oMath xmlns:m="http://schemas.openxmlformats.org/officeDocument/2006/math">
                    <m:r>
                      <a:rPr lang="en-US" altLang="ja-JP" sz="2000" b="1">
                        <a:latin typeface="Cambria Math" panose="02040503050406030204" pitchFamily="18" charset="0"/>
                      </a:rPr>
                      <m:t>𝐇</m:t>
                    </m:r>
                  </m:oMath>
                </a14:m>
                <a:r>
                  <a:rPr kumimoji="1" lang="ja-JP" altLang="en-US" sz="2000" dirty="0" smtClean="0"/>
                  <a:t>を出力</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096000" y="487680"/>
                <a:ext cx="6096000" cy="6370320"/>
              </a:xfrm>
              <a:blipFill rotWithShape="0">
                <a:blip r:embed="rId3"/>
                <a:stretch>
                  <a:fillRect l="-900" t="-766" r="-100"/>
                </a:stretch>
              </a:blipFill>
            </p:spPr>
            <p:txBody>
              <a:bodyPr/>
              <a:lstStyle/>
              <a:p>
                <a:r>
                  <a:rPr lang="ja-JP" altLang="en-US">
                    <a:noFill/>
                  </a:rPr>
                  <a:t> </a:t>
                </a:r>
              </a:p>
            </p:txBody>
          </p:sp>
        </mc:Fallback>
      </mc:AlternateContent>
      <p:grpSp>
        <p:nvGrpSpPr>
          <p:cNvPr id="4" name="グループ化 3"/>
          <p:cNvGrpSpPr/>
          <p:nvPr/>
        </p:nvGrpSpPr>
        <p:grpSpPr>
          <a:xfrm>
            <a:off x="273177" y="1405289"/>
            <a:ext cx="5727929" cy="2179159"/>
            <a:chOff x="626745" y="1158240"/>
            <a:chExt cx="10703606" cy="4072128"/>
          </a:xfrm>
        </p:grpSpPr>
        <p:pic>
          <p:nvPicPr>
            <p:cNvPr id="5" name="図 4"/>
            <p:cNvPicPr>
              <a:picLocks noChangeAspect="1"/>
            </p:cNvPicPr>
            <p:nvPr/>
          </p:nvPicPr>
          <p:blipFill>
            <a:blip r:embed="rId4"/>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p:cNvGrpSpPr/>
          <p:nvPr/>
        </p:nvGrpSpPr>
        <p:grpSpPr>
          <a:xfrm>
            <a:off x="254699" y="3954801"/>
            <a:ext cx="5743765" cy="2587638"/>
            <a:chOff x="376619" y="3759729"/>
            <a:chExt cx="6146102" cy="2768896"/>
          </a:xfrm>
        </p:grpSpPr>
        <p:pic>
          <p:nvPicPr>
            <p:cNvPr id="7" name="図 6"/>
            <p:cNvPicPr>
              <a:picLocks noChangeAspect="1"/>
            </p:cNvPicPr>
            <p:nvPr/>
          </p:nvPicPr>
          <p:blipFill>
            <a:blip r:embed="rId5"/>
            <a:stretch>
              <a:fillRect/>
            </a:stretch>
          </p:blipFill>
          <p:spPr>
            <a:xfrm>
              <a:off x="376619" y="3771681"/>
              <a:ext cx="3037142" cy="2756944"/>
            </a:xfrm>
            <a:prstGeom prst="rect">
              <a:avLst/>
            </a:prstGeom>
          </p:spPr>
        </p:pic>
        <p:pic>
          <p:nvPicPr>
            <p:cNvPr id="8" name="図 7"/>
            <p:cNvPicPr>
              <a:picLocks noChangeAspect="1"/>
            </p:cNvPicPr>
            <p:nvPr/>
          </p:nvPicPr>
          <p:blipFill>
            <a:blip r:embed="rId6"/>
            <a:stretch>
              <a:fillRect/>
            </a:stretch>
          </p:blipFill>
          <p:spPr>
            <a:xfrm>
              <a:off x="3485579" y="3759729"/>
              <a:ext cx="3037142" cy="2751941"/>
            </a:xfrm>
            <a:prstGeom prst="rect">
              <a:avLst/>
            </a:prstGeom>
          </p:spPr>
        </p:pic>
      </p:grpSp>
      <p:sp>
        <p:nvSpPr>
          <p:cNvPr id="10" name="正方形/長方形 9"/>
          <p:cNvSpPr/>
          <p:nvPr/>
        </p:nvSpPr>
        <p:spPr>
          <a:xfrm>
            <a:off x="9668256" y="3621024"/>
            <a:ext cx="329184"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p:cNvSpPr>
            <a:spLocks noGrp="1"/>
          </p:cNvSpPr>
          <p:nvPr>
            <p:ph type="sldNum" sz="quarter" idx="4294967295"/>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5000507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a:t>
            </a:r>
            <a:r>
              <a:rPr lang="ja-JP" altLang="en-US" sz="3600" dirty="0" smtClean="0"/>
              <a:t>合成</a:t>
            </a:r>
            <a:r>
              <a:rPr lang="en-US" altLang="ja-JP" sz="3600" dirty="0" smtClean="0"/>
              <a:t>4. </a:t>
            </a:r>
            <a:r>
              <a:rPr lang="ja-JP" altLang="en-US" sz="3600" dirty="0" smtClean="0"/>
              <a:t>画像の合成</a:t>
            </a:r>
            <a:endParaRPr kumimoji="1" lang="ja-JP" altLang="en-US" sz="3600" dirty="0"/>
          </a:p>
        </p:txBody>
      </p:sp>
      <p:sp>
        <p:nvSpPr>
          <p:cNvPr id="3" name="コンテンツ プレースホルダー 2"/>
          <p:cNvSpPr>
            <a:spLocks noGrp="1"/>
          </p:cNvSpPr>
          <p:nvPr>
            <p:ph idx="1"/>
          </p:nvPr>
        </p:nvSpPr>
        <p:spPr>
          <a:xfrm>
            <a:off x="365760" y="5315712"/>
            <a:ext cx="11826240" cy="1542288"/>
          </a:xfrm>
        </p:spPr>
        <p:txBody>
          <a:bodyPr>
            <a:normAutofit/>
          </a:bodyPr>
          <a:lstStyle/>
          <a:p>
            <a:r>
              <a:rPr lang="ja-JP" altLang="en-US" sz="2400" dirty="0" smtClean="0"/>
              <a:t>上図は単純な実装</a:t>
            </a:r>
            <a:r>
              <a:rPr lang="en-US" altLang="ja-JP" sz="2400" dirty="0" smtClean="0"/>
              <a:t>: 2</a:t>
            </a:r>
            <a:r>
              <a:rPr lang="ja-JP" altLang="en-US" sz="2400" dirty="0" smtClean="0"/>
              <a:t>画像が重なる部分は両者の平均を取る</a:t>
            </a:r>
            <a:r>
              <a:rPr lang="en-US" altLang="ja-JP" sz="2400" dirty="0"/>
              <a:t> </a:t>
            </a:r>
            <a:r>
              <a:rPr lang="en-US" altLang="ja-JP" sz="2400" dirty="0" smtClean="0">
                <a:sym typeface="Wingdings" panose="05000000000000000000" pitchFamily="2" charset="2"/>
              </a:rPr>
              <a:t> </a:t>
            </a:r>
            <a:r>
              <a:rPr lang="ja-JP" altLang="en-US" sz="2000" dirty="0">
                <a:sym typeface="Wingdings" panose="05000000000000000000" pitchFamily="2" charset="2"/>
              </a:rPr>
              <a:t>シーム</a:t>
            </a:r>
            <a:r>
              <a:rPr kumimoji="1" lang="ja-JP" altLang="en-US" sz="2000" dirty="0" smtClean="0">
                <a:sym typeface="Wingdings" panose="05000000000000000000" pitchFamily="2" charset="2"/>
              </a:rPr>
              <a:t>が目立つ</a:t>
            </a:r>
            <a:endParaRPr kumimoji="1" lang="en-US" altLang="ja-JP" dirty="0" smtClean="0"/>
          </a:p>
          <a:p>
            <a:r>
              <a:rPr lang="ja-JP" altLang="en-US" sz="2400" dirty="0" smtClean="0"/>
              <a:t>目立たないシームを計算する手法 </a:t>
            </a:r>
            <a:r>
              <a:rPr lang="en-US" altLang="ja-JP" sz="2400" dirty="0" smtClean="0">
                <a:sym typeface="Wingdings" panose="05000000000000000000" pitchFamily="2" charset="2"/>
              </a:rPr>
              <a:t> </a:t>
            </a:r>
            <a:r>
              <a:rPr lang="en-US" altLang="ja-JP" sz="1400" dirty="0" smtClean="0">
                <a:sym typeface="Wingdings" panose="05000000000000000000" pitchFamily="2" charset="2"/>
              </a:rPr>
              <a:t>[</a:t>
            </a:r>
            <a:r>
              <a:rPr lang="en-US" altLang="ja-JP" sz="1400" dirty="0" err="1" smtClean="0">
                <a:sym typeface="Wingdings" panose="05000000000000000000" pitchFamily="2" charset="2"/>
              </a:rPr>
              <a:t>GraphCutTextures</a:t>
            </a:r>
            <a:r>
              <a:rPr lang="en-US" altLang="ja-JP" sz="1400" dirty="0" smtClean="0">
                <a:sym typeface="Wingdings" panose="05000000000000000000" pitchFamily="2" charset="2"/>
              </a:rPr>
              <a:t>, SIGGRAPH 2003]</a:t>
            </a:r>
            <a:endParaRPr lang="en-US" altLang="ja-JP" sz="1800" dirty="0" smtClean="0">
              <a:sym typeface="Wingdings" panose="05000000000000000000" pitchFamily="2" charset="2"/>
            </a:endParaRPr>
          </a:p>
          <a:p>
            <a:r>
              <a:rPr lang="ja-JP" altLang="en-US" sz="2400" dirty="0" smtClean="0">
                <a:sym typeface="Wingdings" panose="05000000000000000000" pitchFamily="2" charset="2"/>
              </a:rPr>
              <a:t>画像ピラミッドを利用する手法    </a:t>
            </a:r>
            <a:r>
              <a:rPr lang="en-US" altLang="ja-JP" sz="2400" dirty="0" smtClean="0">
                <a:sym typeface="Wingdings" panose="05000000000000000000" pitchFamily="2" charset="2"/>
              </a:rPr>
              <a:t> </a:t>
            </a:r>
            <a:r>
              <a:rPr lang="en-US" altLang="ja-JP" sz="1400" dirty="0" smtClean="0">
                <a:sym typeface="Wingdings" panose="05000000000000000000" pitchFamily="2" charset="2"/>
              </a:rPr>
              <a:t>[</a:t>
            </a:r>
            <a:r>
              <a:rPr lang="en-US" altLang="ja-JP" sz="1400" dirty="0"/>
              <a:t>A Multiresolution Spline With Application </a:t>
            </a:r>
            <a:r>
              <a:rPr lang="en-US" altLang="ja-JP" sz="1400" dirty="0" smtClean="0"/>
              <a:t>to Image Mosaics, TOG1983</a:t>
            </a:r>
            <a:r>
              <a:rPr lang="en-US" altLang="ja-JP" sz="1400" dirty="0" smtClean="0">
                <a:sym typeface="Wingdings" panose="05000000000000000000" pitchFamily="2" charset="2"/>
              </a:rPr>
              <a:t>]</a:t>
            </a:r>
            <a:endParaRPr lang="en-US" altLang="ja-JP" sz="2400" dirty="0"/>
          </a:p>
        </p:txBody>
      </p:sp>
      <p:grpSp>
        <p:nvGrpSpPr>
          <p:cNvPr id="4" name="グループ化 3"/>
          <p:cNvGrpSpPr/>
          <p:nvPr/>
        </p:nvGrpSpPr>
        <p:grpSpPr>
          <a:xfrm>
            <a:off x="461963" y="1511809"/>
            <a:ext cx="5902261" cy="2625274"/>
            <a:chOff x="363573" y="2454033"/>
            <a:chExt cx="6198286" cy="2756944"/>
          </a:xfrm>
        </p:grpSpPr>
        <p:pic>
          <p:nvPicPr>
            <p:cNvPr id="5" name="図 4"/>
            <p:cNvPicPr>
              <a:picLocks noChangeAspect="1"/>
            </p:cNvPicPr>
            <p:nvPr/>
          </p:nvPicPr>
          <p:blipFill>
            <a:blip r:embed="rId2"/>
            <a:stretch>
              <a:fillRect/>
            </a:stretch>
          </p:blipFill>
          <p:spPr>
            <a:xfrm>
              <a:off x="363573" y="2454033"/>
              <a:ext cx="3037142" cy="2756944"/>
            </a:xfrm>
            <a:prstGeom prst="rect">
              <a:avLst/>
            </a:prstGeom>
          </p:spPr>
        </p:pic>
        <p:pic>
          <p:nvPicPr>
            <p:cNvPr id="6" name="図 5"/>
            <p:cNvPicPr>
              <a:picLocks noChangeAspect="1"/>
            </p:cNvPicPr>
            <p:nvPr/>
          </p:nvPicPr>
          <p:blipFill>
            <a:blip r:embed="rId3"/>
            <a:stretch>
              <a:fillRect/>
            </a:stretch>
          </p:blipFill>
          <p:spPr>
            <a:xfrm>
              <a:off x="3524717" y="2455127"/>
              <a:ext cx="3037142" cy="2751941"/>
            </a:xfrm>
            <a:prstGeom prst="rect">
              <a:avLst/>
            </a:prstGeom>
          </p:spPr>
        </p:pic>
      </p:grpSp>
      <p:pic>
        <p:nvPicPr>
          <p:cNvPr id="7" name="図 6"/>
          <p:cNvPicPr>
            <a:picLocks noChangeAspect="1"/>
          </p:cNvPicPr>
          <p:nvPr/>
        </p:nvPicPr>
        <p:blipFill>
          <a:blip r:embed="rId4"/>
          <a:stretch>
            <a:fillRect/>
          </a:stretch>
        </p:blipFill>
        <p:spPr>
          <a:xfrm>
            <a:off x="6711696" y="187065"/>
            <a:ext cx="5152382" cy="4669346"/>
          </a:xfrm>
          <a:prstGeom prst="rect">
            <a:avLst/>
          </a:prstGeom>
        </p:spPr>
      </p:pic>
      <p:sp>
        <p:nvSpPr>
          <p:cNvPr id="8" name="スライド番号プレースホルダー 7"/>
          <p:cNvSpPr>
            <a:spLocks noGrp="1"/>
          </p:cNvSpPr>
          <p:nvPr>
            <p:ph type="sldNum" sz="quarter" idx="4294967295"/>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18377419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memo</a:t>
            </a:r>
            <a:endParaRPr kumimoji="1" lang="ja-JP" altLang="en-US" dirty="0"/>
          </a:p>
        </p:txBody>
      </p:sp>
      <p:sp>
        <p:nvSpPr>
          <p:cNvPr id="3" name="コンテンツ プレースホルダー 2"/>
          <p:cNvSpPr>
            <a:spLocks noGrp="1"/>
          </p:cNvSpPr>
          <p:nvPr>
            <p:ph idx="1"/>
          </p:nvPr>
        </p:nvSpPr>
        <p:spPr>
          <a:xfrm>
            <a:off x="457200" y="1262079"/>
            <a:ext cx="10990522" cy="5296829"/>
          </a:xfrm>
        </p:spPr>
        <p:txBody>
          <a:bodyPr/>
          <a:lstStyle/>
          <a:p>
            <a:pPr>
              <a:lnSpc>
                <a:spcPct val="100000"/>
              </a:lnSpc>
            </a:pPr>
            <a:r>
              <a:rPr kumimoji="1" lang="en-US" altLang="ja-JP" dirty="0" smtClean="0"/>
              <a:t>Image J(Fiji)</a:t>
            </a:r>
            <a:r>
              <a:rPr kumimoji="1" lang="ja-JP" altLang="en-US" dirty="0" smtClean="0"/>
              <a:t>の </a:t>
            </a:r>
            <a:r>
              <a:rPr kumimoji="1" lang="en-US" altLang="ja-JP" dirty="0" smtClean="0"/>
              <a:t>Interactive Affine</a:t>
            </a:r>
            <a:r>
              <a:rPr kumimoji="1" lang="ja-JP" altLang="en-US" dirty="0" smtClean="0"/>
              <a:t>と</a:t>
            </a:r>
            <a:r>
              <a:rPr kumimoji="1" lang="en-US" altLang="ja-JP" dirty="0" smtClean="0"/>
              <a:t>interactive perspective</a:t>
            </a:r>
            <a:r>
              <a:rPr lang="ja-JP" altLang="en-US" dirty="0" smtClean="0"/>
              <a:t>が，これらの変換の</a:t>
            </a:r>
            <a:r>
              <a:rPr lang="en-US" altLang="ja-JP" dirty="0" err="1" smtClean="0"/>
              <a:t>ky</a:t>
            </a:r>
            <a:r>
              <a:rPr lang="ja-JP" altLang="en-US" dirty="0" smtClean="0"/>
              <a:t>道を理解するのに良さそう．</a:t>
            </a:r>
            <a:endParaRPr lang="en-US" altLang="ja-JP" dirty="0" smtClean="0"/>
          </a:p>
          <a:p>
            <a:pPr lvl="1">
              <a:lnSpc>
                <a:spcPct val="100000"/>
              </a:lnSpc>
            </a:pPr>
            <a:r>
              <a:rPr kumimoji="1" lang="en-US" altLang="ja-JP" dirty="0" smtClean="0"/>
              <a:t>Menu &gt; Plug in &gt; Transform &gt; Interactive Affine</a:t>
            </a:r>
          </a:p>
          <a:p>
            <a:pPr lvl="1">
              <a:lnSpc>
                <a:spcPct val="100000"/>
              </a:lnSpc>
            </a:pPr>
            <a:r>
              <a:rPr lang="en-US" altLang="ja-JP" dirty="0" smtClean="0"/>
              <a:t>Menu</a:t>
            </a:r>
            <a:r>
              <a:rPr kumimoji="1" lang="en-US" altLang="ja-JP" dirty="0" smtClean="0"/>
              <a:t> &gt; Plug in &gt; Transform &gt; Interactive Perspective</a:t>
            </a:r>
          </a:p>
          <a:p>
            <a:pPr lvl="1">
              <a:lnSpc>
                <a:spcPct val="100000"/>
              </a:lnSpc>
            </a:pPr>
            <a:endParaRPr lang="en-US" altLang="ja-JP" dirty="0"/>
          </a:p>
          <a:p>
            <a:pPr lvl="1">
              <a:lnSpc>
                <a:spcPct val="100000"/>
              </a:lnSpc>
            </a:pPr>
            <a:r>
              <a:rPr lang="en-US" altLang="ja-JP" dirty="0"/>
              <a:t>Menu &gt; Plug in &gt; Transform &gt; Interactive </a:t>
            </a:r>
            <a:r>
              <a:rPr lang="en-US" altLang="ja-JP" dirty="0" smtClean="0"/>
              <a:t>Moving Least Square</a:t>
            </a:r>
            <a:r>
              <a:rPr lang="ja-JP" altLang="en-US" dirty="0" smtClean="0"/>
              <a:t>とかも面白い．</a:t>
            </a:r>
            <a:r>
              <a:rPr lang="ja-JP" altLang="en-US" sz="1800" dirty="0" smtClean="0"/>
              <a:t>（ただこれやりたいなら</a:t>
            </a:r>
            <a:r>
              <a:rPr lang="en-US" altLang="ja-JP" sz="1800" dirty="0" smtClean="0"/>
              <a:t>Photoshop</a:t>
            </a:r>
            <a:r>
              <a:rPr lang="ja-JP" altLang="en-US" sz="1800" dirty="0" err="1" smtClean="0"/>
              <a:t>のほうが</a:t>
            </a:r>
            <a:r>
              <a:rPr lang="ja-JP" altLang="en-US" sz="1800" dirty="0" smtClean="0"/>
              <a:t>いいかな）</a:t>
            </a:r>
            <a:endParaRPr lang="en-US" altLang="ja-JP" sz="1800" dirty="0" smtClean="0"/>
          </a:p>
          <a:p>
            <a:pPr marL="0" indent="0">
              <a:lnSpc>
                <a:spcPct val="100000"/>
              </a:lnSpc>
              <a:buNone/>
            </a:pPr>
            <a:endParaRPr lang="en-US" altLang="ja-JP" dirty="0"/>
          </a:p>
        </p:txBody>
      </p:sp>
    </p:spTree>
    <p:extLst>
      <p:ext uri="{BB962C8B-B14F-4D97-AF65-F5344CB8AC3E}">
        <p14:creationId xmlns:p14="http://schemas.microsoft.com/office/powerpoint/2010/main" val="1194129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289646"/>
            <a:ext cx="11473211" cy="1462846"/>
          </a:xfrm>
        </p:spPr>
        <p:txBody>
          <a:bodyPr>
            <a:normAutofit/>
          </a:bodyPr>
          <a:lstStyle/>
          <a:p>
            <a:pPr algn="r"/>
            <a:r>
              <a:rPr kumimoji="1" lang="ja-JP" altLang="en-US" b="1" dirty="0" smtClean="0"/>
              <a:t>画像の変換</a:t>
            </a:r>
            <a:r>
              <a:rPr kumimoji="1" lang="en-US" altLang="ja-JP" b="1" dirty="0" smtClean="0"/>
              <a:t/>
            </a:r>
            <a:br>
              <a:rPr kumimoji="1" lang="en-US" altLang="ja-JP" b="1" dirty="0" smtClean="0"/>
            </a:br>
            <a:r>
              <a:rPr kumimoji="1" lang="ja-JP" altLang="en-US" sz="2000" dirty="0" smtClean="0"/>
              <a:t>（時間があれば紹介しますが，たぶんないので</a:t>
            </a:r>
            <a:r>
              <a:rPr kumimoji="1" lang="en-US" altLang="ja-JP" sz="2000" dirty="0" smtClean="0"/>
              <a:t>2017</a:t>
            </a:r>
            <a:r>
              <a:rPr kumimoji="1" lang="ja-JP" altLang="en-US" sz="2000" dirty="0" smtClean="0"/>
              <a:t>年の講義動画を</a:t>
            </a:r>
            <a:r>
              <a:rPr lang="en-US" altLang="ja-JP" sz="2000" dirty="0" smtClean="0"/>
              <a:t>SCOMB</a:t>
            </a:r>
            <a:r>
              <a:rPr lang="ja-JP" altLang="en-US" sz="2000" dirty="0" err="1" smtClean="0"/>
              <a:t>に</a:t>
            </a:r>
            <a:r>
              <a:rPr kumimoji="1" lang="ja-JP" altLang="en-US" sz="2000" dirty="0" err="1" smtClean="0"/>
              <a:t>置</a:t>
            </a:r>
            <a:r>
              <a:rPr kumimoji="1" lang="ja-JP" altLang="en-US" sz="2000" dirty="0" smtClean="0"/>
              <a:t>いておきます）</a:t>
            </a:r>
            <a:endParaRPr kumimoji="1" lang="ja-JP" altLang="en-US" dirty="0"/>
          </a:p>
        </p:txBody>
      </p:sp>
      <p:pic>
        <p:nvPicPr>
          <p:cNvPr id="3" name="図 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0306637">
            <a:off x="1842296" y="1136185"/>
            <a:ext cx="7392995" cy="3373995"/>
          </a:xfrm>
          <a:prstGeom prst="rect">
            <a:avLst/>
          </a:prstGeom>
        </p:spPr>
      </p:pic>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6200838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b="1" dirty="0" smtClean="0"/>
              <a:t>X</a:t>
            </a:r>
            <a:r>
              <a:rPr kumimoji="1" lang="ja-JP" altLang="en-US" sz="2400" b="1" dirty="0" smtClean="0"/>
              <a:t>軸方向に</a:t>
            </a:r>
            <a:r>
              <a:rPr kumimoji="1" lang="en-US" altLang="ja-JP" sz="2400" b="1" dirty="0" smtClean="0"/>
              <a:t>1.7</a:t>
            </a:r>
            <a:r>
              <a:rPr kumimoji="1" lang="ja-JP" altLang="en-US" sz="2400" b="1" dirty="0" smtClean="0"/>
              <a:t>倍</a:t>
            </a:r>
            <a:r>
              <a:rPr kumimoji="1" lang="ja-JP" altLang="en-US" sz="2400" dirty="0" smtClean="0"/>
              <a:t>，</a:t>
            </a:r>
            <a:r>
              <a:rPr kumimoji="1" lang="en-US" altLang="ja-JP" sz="2400" b="1" dirty="0" smtClean="0"/>
              <a:t>Y</a:t>
            </a:r>
            <a:r>
              <a:rPr kumimoji="1" lang="ja-JP" altLang="en-US" sz="2400" b="1" dirty="0" smtClean="0"/>
              <a:t>軸方向に</a:t>
            </a:r>
            <a:r>
              <a:rPr kumimoji="1" lang="en-US" altLang="ja-JP" sz="2400" b="1" dirty="0" smtClean="0"/>
              <a:t>2</a:t>
            </a:r>
            <a:r>
              <a:rPr kumimoji="1" lang="ja-JP" altLang="en-US" sz="2400" b="1" dirty="0" smtClean="0"/>
              <a:t>倍に拡大する変換</a:t>
            </a:r>
            <a:r>
              <a:rPr kumimoji="1" lang="ja-JP" altLang="en-US" sz="2400" dirty="0" smtClean="0"/>
              <a:t>を考える</a:t>
            </a:r>
            <a:endParaRPr kumimoji="1" lang="en-US" altLang="ja-JP" sz="2400" dirty="0" smtClean="0"/>
          </a:p>
          <a:p>
            <a:pPr marL="0" indent="0">
              <a:buNone/>
            </a:pPr>
            <a:r>
              <a:rPr lang="ja-JP" altLang="en-US" sz="2400" dirty="0"/>
              <a:t>画素の</a:t>
            </a:r>
            <a:r>
              <a:rPr lang="ja-JP" altLang="en-US" sz="2400" dirty="0" smtClean="0"/>
              <a:t>幅を</a:t>
            </a:r>
            <a:r>
              <a:rPr lang="en-US" altLang="ja-JP" sz="2400" dirty="0" smtClean="0"/>
              <a:t>1</a:t>
            </a:r>
            <a:r>
              <a:rPr lang="ja-JP" altLang="en-US" sz="2400" dirty="0" smtClean="0"/>
              <a:t>とする</a:t>
            </a:r>
            <a:endParaRPr lang="en-US" altLang="ja-JP" sz="2400" dirty="0" smtClean="0"/>
          </a:p>
          <a:p>
            <a:pPr marL="0" indent="0">
              <a:buNone/>
            </a:pPr>
            <a:r>
              <a:rPr kumimoji="1" lang="ja-JP" altLang="en-US" sz="2400" dirty="0" smtClean="0"/>
              <a:t>各画素を変換先に移動してみると</a:t>
            </a:r>
            <a:r>
              <a:rPr kumimoji="1" lang="en-US" altLang="ja-JP" sz="2400" dirty="0" smtClean="0"/>
              <a:t>…</a:t>
            </a:r>
            <a:endParaRPr kumimoji="1" lang="ja-JP" altLang="en-US" sz="2400" dirty="0"/>
          </a:p>
        </p:txBody>
      </p:sp>
      <p:pic>
        <p:nvPicPr>
          <p:cNvPr id="29" name="図 28"/>
          <p:cNvPicPr>
            <a:picLocks noChangeAspect="1"/>
          </p:cNvPicPr>
          <p:nvPr/>
        </p:nvPicPr>
        <p:blipFill rotWithShape="1">
          <a:blip r:embed="rId2"/>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2"/>
              <a:srcRect t="47202" r="41891"/>
              <a:stretch/>
            </p:blipFill>
            <p:spPr>
              <a:xfrm>
                <a:off x="542259" y="4466121"/>
                <a:ext cx="2383821" cy="1947507"/>
              </a:xfrm>
              <a:prstGeom prst="rect">
                <a:avLst/>
              </a:prstGeom>
            </p:spPr>
          </p:pic>
          <p:grpSp>
            <p:nvGrpSpPr>
              <p:cNvPr id="17" name="グループ化 16"/>
              <p:cNvGrpSpPr/>
              <p:nvPr/>
            </p:nvGrpSpPr>
            <p:grpSpPr>
              <a:xfrm>
                <a:off x="642287" y="4973589"/>
                <a:ext cx="1723276" cy="1292457"/>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p:cNvCxnSpPr/>
          <p:nvPr/>
        </p:nvCxnSpPr>
        <p:spPr>
          <a:xfrm flipV="1">
            <a:off x="2373790" y="3689182"/>
            <a:ext cx="484511" cy="1219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2792158" y="3439933"/>
            <a:ext cx="827471" cy="461665"/>
          </a:xfrm>
          <a:prstGeom prst="rect">
            <a:avLst/>
          </a:prstGeom>
        </p:spPr>
        <p:txBody>
          <a:bodyPr wrap="none">
            <a:spAutoFit/>
          </a:bodyPr>
          <a:lstStyle/>
          <a:p>
            <a:r>
              <a:rPr lang="en-US" altLang="ja-JP" sz="2400" dirty="0" smtClean="0"/>
              <a:t>(3, 2)</a:t>
            </a:r>
            <a:endParaRPr lang="ja-JP" altLang="en-US" sz="2400" dirty="0"/>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grpSp>
        <p:nvGrpSpPr>
          <p:cNvPr id="90" name="グループ化 89"/>
          <p:cNvGrpSpPr/>
          <p:nvPr/>
        </p:nvGrpSpPr>
        <p:grpSpPr>
          <a:xfrm>
            <a:off x="3514369" y="3447047"/>
            <a:ext cx="2512226" cy="819031"/>
            <a:chOff x="3514369" y="3447047"/>
            <a:chExt cx="2512226" cy="819031"/>
          </a:xfrm>
        </p:grpSpPr>
        <p:sp>
          <p:nvSpPr>
            <p:cNvPr id="83" name="正方形/長方形 82"/>
            <p:cNvSpPr/>
            <p:nvPr/>
          </p:nvSpPr>
          <p:spPr>
            <a:xfrm>
              <a:off x="3514369" y="3447047"/>
              <a:ext cx="2512226" cy="461665"/>
            </a:xfrm>
            <a:prstGeom prst="rect">
              <a:avLst/>
            </a:prstGeom>
          </p:spPr>
          <p:txBody>
            <a:bodyPr wrap="none">
              <a:spAutoFit/>
            </a:bodyPr>
            <a:lstStyle/>
            <a:p>
              <a:r>
                <a:rPr lang="en-US" altLang="ja-JP" sz="2400" dirty="0" smtClean="0">
                  <a:sym typeface="Wingdings" panose="05000000000000000000" pitchFamily="2" charset="2"/>
                </a:rPr>
                <a:t> </a:t>
              </a:r>
              <a:r>
                <a:rPr lang="en-US" altLang="ja-JP" sz="2400" dirty="0" smtClean="0"/>
                <a:t>(5.1, 4)</a:t>
              </a:r>
              <a:r>
                <a:rPr lang="en-US" altLang="ja-JP" sz="2400" dirty="0" smtClean="0">
                  <a:sym typeface="Wingdings" panose="05000000000000000000" pitchFamily="2" charset="2"/>
                </a:rPr>
                <a:t> </a:t>
              </a:r>
              <a:r>
                <a:rPr lang="en-US" altLang="ja-JP" sz="2400" dirty="0">
                  <a:sym typeface="Wingdings" panose="05000000000000000000" pitchFamily="2" charset="2"/>
                </a:rPr>
                <a:t> </a:t>
              </a:r>
              <a:r>
                <a:rPr lang="en-US" altLang="ja-JP" sz="2400" dirty="0" smtClean="0"/>
                <a:t>(5, </a:t>
              </a:r>
              <a:r>
                <a:rPr lang="en-US" altLang="ja-JP" sz="2400" dirty="0"/>
                <a:t>4</a:t>
              </a:r>
              <a:r>
                <a:rPr lang="en-US" altLang="ja-JP" sz="2400" dirty="0" smtClean="0"/>
                <a:t>)</a:t>
              </a:r>
              <a:endParaRPr lang="ja-JP" altLang="en-US" sz="2400" dirty="0"/>
            </a:p>
          </p:txBody>
        </p:sp>
        <p:sp>
          <p:nvSpPr>
            <p:cNvPr id="86" name="正方形/長方形 85"/>
            <p:cNvSpPr/>
            <p:nvPr/>
          </p:nvSpPr>
          <p:spPr>
            <a:xfrm>
              <a:off x="4060946" y="3896746"/>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数は四捨五入</a:t>
              </a:r>
              <a:endParaRPr lang="ja-JP" altLang="en-US" dirty="0"/>
            </a:p>
          </p:txBody>
        </p:sp>
      </p:grpSp>
      <p:grpSp>
        <p:nvGrpSpPr>
          <p:cNvPr id="91" name="グループ化 90"/>
          <p:cNvGrpSpPr/>
          <p:nvPr/>
        </p:nvGrpSpPr>
        <p:grpSpPr>
          <a:xfrm>
            <a:off x="5946486" y="3689182"/>
            <a:ext cx="3578636" cy="1173417"/>
            <a:chOff x="5946486" y="3689182"/>
            <a:chExt cx="3578636" cy="1173417"/>
          </a:xfrm>
        </p:grpSpPr>
        <p:sp>
          <p:nvSpPr>
            <p:cNvPr id="85" name="正方形/長方形 84"/>
            <p:cNvSpPr/>
            <p:nvPr/>
          </p:nvSpPr>
          <p:spPr>
            <a:xfrm>
              <a:off x="9094303" y="4431780"/>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コネクタ 86"/>
            <p:cNvCxnSpPr>
              <a:stCxn id="89" idx="1"/>
            </p:cNvCxnSpPr>
            <p:nvPr/>
          </p:nvCxnSpPr>
          <p:spPr>
            <a:xfrm flipH="1" flipV="1">
              <a:off x="5946486" y="3689182"/>
              <a:ext cx="3326183" cy="919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円/楕円 88"/>
            <p:cNvSpPr/>
            <p:nvPr/>
          </p:nvSpPr>
          <p:spPr>
            <a:xfrm>
              <a:off x="9259030" y="4595487"/>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9366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dirty="0" smtClean="0"/>
              <a:t>X</a:t>
            </a:r>
            <a:r>
              <a:rPr kumimoji="1" lang="ja-JP" altLang="en-US" sz="2400" dirty="0" smtClean="0"/>
              <a:t>軸方向に</a:t>
            </a:r>
            <a:r>
              <a:rPr kumimoji="1" lang="en-US" altLang="ja-JP" sz="2400" dirty="0" smtClean="0"/>
              <a:t>1.7</a:t>
            </a:r>
            <a:r>
              <a:rPr kumimoji="1" lang="ja-JP" altLang="en-US" sz="2400" dirty="0" smtClean="0"/>
              <a:t>倍，</a:t>
            </a:r>
            <a:r>
              <a:rPr kumimoji="1" lang="en-US" altLang="ja-JP" sz="2400" dirty="0" smtClean="0"/>
              <a:t>Y</a:t>
            </a:r>
            <a:r>
              <a:rPr kumimoji="1" lang="ja-JP" altLang="en-US" sz="2400" dirty="0" smtClean="0"/>
              <a:t>軸方向に</a:t>
            </a:r>
            <a:r>
              <a:rPr kumimoji="1" lang="en-US" altLang="ja-JP" sz="2400" dirty="0" smtClean="0"/>
              <a:t>2</a:t>
            </a:r>
            <a:r>
              <a:rPr kumimoji="1" lang="ja-JP" altLang="en-US" sz="2400" dirty="0" smtClean="0"/>
              <a:t>倍に拡大する変換を考える</a:t>
            </a:r>
            <a:endParaRPr kumimoji="1" lang="en-US" altLang="ja-JP" sz="2400" dirty="0" smtClean="0"/>
          </a:p>
          <a:p>
            <a:pPr marL="0" indent="0">
              <a:buNone/>
            </a:pPr>
            <a:r>
              <a:rPr lang="ja-JP" altLang="en-US" sz="2400" dirty="0"/>
              <a:t>画素の</a:t>
            </a:r>
            <a:r>
              <a:rPr lang="ja-JP" altLang="en-US" sz="2400" dirty="0" smtClean="0"/>
              <a:t>幅を</a:t>
            </a:r>
            <a:r>
              <a:rPr lang="en-US" altLang="ja-JP" sz="2400" dirty="0" smtClean="0"/>
              <a:t>1</a:t>
            </a:r>
            <a:r>
              <a:rPr lang="ja-JP" altLang="en-US" sz="2400" dirty="0" smtClean="0"/>
              <a:t>とする</a:t>
            </a:r>
            <a:endParaRPr lang="en-US" altLang="ja-JP" sz="2400" dirty="0" smtClean="0"/>
          </a:p>
          <a:p>
            <a:pPr marL="0" indent="0">
              <a:buNone/>
            </a:pPr>
            <a:r>
              <a:rPr kumimoji="1" lang="ja-JP" altLang="en-US" sz="2400" dirty="0" smtClean="0"/>
              <a:t>各画素を変換先に移動してみると</a:t>
            </a:r>
            <a:r>
              <a:rPr kumimoji="1" lang="en-US" altLang="ja-JP" sz="2400" dirty="0" smtClean="0"/>
              <a:t>…</a:t>
            </a:r>
            <a:endParaRPr kumimoji="1" lang="ja-JP" altLang="en-US" sz="2400" dirty="0"/>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65229" y="2755800"/>
            <a:ext cx="1702710" cy="3785652"/>
          </a:xfrm>
          <a:prstGeom prst="rect">
            <a:avLst/>
          </a:prstGeom>
        </p:spPr>
        <p:txBody>
          <a:bodyPr wrap="none">
            <a:spAutoFit/>
          </a:bodyPr>
          <a:lstStyle/>
          <a:p>
            <a:r>
              <a:rPr lang="en-US" altLang="ja-JP" sz="2400" dirty="0" smtClean="0"/>
              <a:t>(1, </a:t>
            </a:r>
            <a:r>
              <a:rPr lang="en-US" altLang="ja-JP" sz="2400" dirty="0"/>
              <a:t>1</a:t>
            </a:r>
            <a:r>
              <a:rPr lang="en-US" altLang="ja-JP" sz="2400" dirty="0" smtClean="0"/>
              <a:t>)</a:t>
            </a:r>
            <a:r>
              <a:rPr lang="en-US" altLang="ja-JP" sz="2400" dirty="0" smtClean="0">
                <a:sym typeface="Wingdings" panose="05000000000000000000" pitchFamily="2" charset="2"/>
              </a:rPr>
              <a:t>(2,2)</a:t>
            </a:r>
          </a:p>
          <a:p>
            <a:r>
              <a:rPr lang="en-US" altLang="ja-JP" sz="2400" dirty="0"/>
              <a:t>(1, </a:t>
            </a:r>
            <a:r>
              <a:rPr lang="en-US" altLang="ja-JP" sz="2400" dirty="0" smtClean="0"/>
              <a:t>2)</a:t>
            </a:r>
            <a:r>
              <a:rPr lang="en-US" altLang="ja-JP" sz="2400" dirty="0">
                <a:sym typeface="Wingdings" panose="05000000000000000000" pitchFamily="2" charset="2"/>
              </a:rPr>
              <a:t>(</a:t>
            </a:r>
            <a:r>
              <a:rPr lang="en-US" altLang="ja-JP" sz="2400" dirty="0" smtClean="0">
                <a:sym typeface="Wingdings" panose="05000000000000000000" pitchFamily="2" charset="2"/>
              </a:rPr>
              <a:t>2,4)</a:t>
            </a:r>
          </a:p>
          <a:p>
            <a:r>
              <a:rPr lang="en-US" altLang="ja-JP" sz="2400" dirty="0"/>
              <a:t>(1, </a:t>
            </a:r>
            <a:r>
              <a:rPr lang="en-US" altLang="ja-JP" sz="2400" dirty="0" smtClean="0"/>
              <a:t>3)</a:t>
            </a:r>
            <a:r>
              <a:rPr lang="en-US" altLang="ja-JP" sz="2400" dirty="0">
                <a:sym typeface="Wingdings" panose="05000000000000000000" pitchFamily="2" charset="2"/>
              </a:rPr>
              <a:t>(</a:t>
            </a:r>
            <a:r>
              <a:rPr lang="en-US" altLang="ja-JP" sz="2400" dirty="0" smtClean="0">
                <a:sym typeface="Wingdings" panose="05000000000000000000" pitchFamily="2" charset="2"/>
              </a:rPr>
              <a:t>2,6)</a:t>
            </a:r>
          </a:p>
          <a:p>
            <a:r>
              <a:rPr lang="en-US" altLang="ja-JP" sz="2400" dirty="0" smtClean="0"/>
              <a:t>(2, </a:t>
            </a:r>
            <a:r>
              <a:rPr lang="en-US" altLang="ja-JP" sz="2400" dirty="0"/>
              <a:t>1)</a:t>
            </a:r>
            <a:r>
              <a:rPr lang="en-US" altLang="ja-JP" sz="2400" dirty="0">
                <a:sym typeface="Wingdings" panose="05000000000000000000" pitchFamily="2" charset="2"/>
              </a:rPr>
              <a:t></a:t>
            </a:r>
            <a:r>
              <a:rPr lang="en-US" altLang="ja-JP" sz="2400" dirty="0" smtClean="0">
                <a:sym typeface="Wingdings" panose="05000000000000000000" pitchFamily="2" charset="2"/>
              </a:rPr>
              <a:t>(3,2</a:t>
            </a:r>
            <a:r>
              <a:rPr lang="en-US" altLang="ja-JP" sz="2400" dirty="0">
                <a:sym typeface="Wingdings" panose="05000000000000000000" pitchFamily="2" charset="2"/>
              </a:rPr>
              <a:t>)</a:t>
            </a:r>
          </a:p>
          <a:p>
            <a:r>
              <a:rPr lang="en-US" altLang="ja-JP" sz="2400" dirty="0" smtClean="0"/>
              <a:t>(2, </a:t>
            </a:r>
            <a:r>
              <a:rPr lang="en-US" altLang="ja-JP" sz="2400" dirty="0"/>
              <a:t>2)</a:t>
            </a:r>
            <a:r>
              <a:rPr lang="en-US" altLang="ja-JP" sz="2400" dirty="0">
                <a:sym typeface="Wingdings" panose="05000000000000000000" pitchFamily="2" charset="2"/>
              </a:rPr>
              <a:t></a:t>
            </a:r>
            <a:r>
              <a:rPr lang="en-US" altLang="ja-JP" sz="2400" dirty="0" smtClean="0">
                <a:sym typeface="Wingdings" panose="05000000000000000000" pitchFamily="2" charset="2"/>
              </a:rPr>
              <a:t>(3,4)</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endParaRPr lang="en-US" altLang="ja-JP" sz="2400" dirty="0">
              <a:sym typeface="Wingdings" panose="05000000000000000000" pitchFamily="2" charset="2"/>
            </a:endParaRPr>
          </a:p>
          <a:p>
            <a:r>
              <a:rPr lang="en-US" altLang="ja-JP" sz="2400" dirty="0" smtClean="0"/>
              <a:t>(4, </a:t>
            </a:r>
            <a:r>
              <a:rPr lang="en-US" altLang="ja-JP" sz="2400" dirty="0"/>
              <a:t>1)</a:t>
            </a:r>
            <a:r>
              <a:rPr lang="en-US" altLang="ja-JP" sz="2400" dirty="0">
                <a:sym typeface="Wingdings" panose="05000000000000000000" pitchFamily="2" charset="2"/>
              </a:rPr>
              <a:t></a:t>
            </a:r>
            <a:r>
              <a:rPr lang="en-US" altLang="ja-JP" sz="2400" dirty="0" smtClean="0">
                <a:sym typeface="Wingdings" panose="05000000000000000000" pitchFamily="2" charset="2"/>
              </a:rPr>
              <a:t>(7,2</a:t>
            </a:r>
            <a:r>
              <a:rPr lang="en-US" altLang="ja-JP" sz="2400" dirty="0">
                <a:sym typeface="Wingdings" panose="05000000000000000000" pitchFamily="2" charset="2"/>
              </a:rPr>
              <a:t>)</a:t>
            </a:r>
          </a:p>
          <a:p>
            <a:r>
              <a:rPr lang="en-US" altLang="ja-JP" sz="2400" dirty="0" smtClean="0"/>
              <a:t>(4, </a:t>
            </a:r>
            <a:r>
              <a:rPr lang="en-US" altLang="ja-JP" sz="2400" dirty="0"/>
              <a:t>2)</a:t>
            </a:r>
            <a:r>
              <a:rPr lang="en-US" altLang="ja-JP" sz="2400" dirty="0">
                <a:sym typeface="Wingdings" panose="05000000000000000000" pitchFamily="2" charset="2"/>
              </a:rPr>
              <a:t></a:t>
            </a:r>
            <a:r>
              <a:rPr lang="en-US" altLang="ja-JP" sz="2400" dirty="0" smtClean="0">
                <a:sym typeface="Wingdings" panose="05000000000000000000" pitchFamily="2" charset="2"/>
              </a:rPr>
              <a:t>(7,4</a:t>
            </a:r>
            <a:r>
              <a:rPr lang="en-US" altLang="ja-JP" sz="2400" dirty="0">
                <a:sym typeface="Wingdings" panose="05000000000000000000" pitchFamily="2" charset="2"/>
              </a:rPr>
              <a:t>)</a:t>
            </a:r>
          </a:p>
          <a:p>
            <a:r>
              <a:rPr lang="en-US" altLang="ja-JP" sz="2400" dirty="0" smtClean="0"/>
              <a:t>(4, </a:t>
            </a:r>
            <a:r>
              <a:rPr lang="en-US" altLang="ja-JP" sz="2400" dirty="0"/>
              <a:t>3)</a:t>
            </a:r>
            <a:r>
              <a:rPr lang="en-US" altLang="ja-JP" sz="2400" dirty="0">
                <a:sym typeface="Wingdings" panose="05000000000000000000" pitchFamily="2" charset="2"/>
              </a:rPr>
              <a:t></a:t>
            </a:r>
            <a:r>
              <a:rPr lang="en-US" altLang="ja-JP" sz="2400" dirty="0" smtClean="0">
                <a:sym typeface="Wingdings" panose="05000000000000000000" pitchFamily="2" charset="2"/>
              </a:rPr>
              <a:t>(7,6)</a:t>
            </a:r>
            <a:endParaRPr lang="en-US" altLang="ja-JP" sz="2400" dirty="0">
              <a:sym typeface="Wingdings" panose="05000000000000000000" pitchFamily="2" charset="2"/>
            </a:endParaRP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1031167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428735"/>
          </a:xfrm>
        </p:spPr>
        <p:txBody>
          <a:bodyPr>
            <a:normAutofit/>
          </a:bodyPr>
          <a:lstStyle/>
          <a:p>
            <a:pPr marL="0" indent="0">
              <a:buNone/>
            </a:pPr>
            <a:r>
              <a:rPr kumimoji="1" lang="ja-JP" altLang="en-US" sz="2400" dirty="0" smtClean="0"/>
              <a:t>各画素を変換先に移動すると、飛び飛びの画像ができてしまう（拡大時）</a:t>
            </a:r>
            <a:endParaRPr kumimoji="1" lang="en-US" altLang="ja-JP" sz="2400" dirty="0" smtClean="0"/>
          </a:p>
          <a:p>
            <a:pPr marL="0" indent="0">
              <a:buNone/>
            </a:pPr>
            <a:r>
              <a:rPr kumimoji="1" lang="ja-JP" altLang="en-US" sz="2400" dirty="0" smtClean="0"/>
              <a:t>ほしかったのはもっと密な画像</a:t>
            </a:r>
            <a:r>
              <a:rPr kumimoji="1" lang="en-US" altLang="ja-JP" sz="2400" dirty="0" smtClean="0"/>
              <a:t>… </a:t>
            </a:r>
          </a:p>
          <a:p>
            <a:pPr marL="0" indent="0">
              <a:buNone/>
            </a:pPr>
            <a:r>
              <a:rPr lang="ja-JP" altLang="en-US" sz="2400" b="1" dirty="0" smtClean="0">
                <a:solidFill>
                  <a:srgbClr val="FF0000"/>
                </a:solidFill>
              </a:rPr>
              <a:t>そこで、通常は逆変換を考えます！</a:t>
            </a:r>
            <a:endParaRPr kumimoji="1" lang="ja-JP" altLang="en-US" sz="2400" b="1" dirty="0">
              <a:solidFill>
                <a:srgbClr val="FF0000"/>
              </a:solidFill>
            </a:endParaRPr>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18128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80" name="正方形/長方形 79"/>
          <p:cNvSpPr/>
          <p:nvPr/>
        </p:nvSpPr>
        <p:spPr>
          <a:xfrm>
            <a:off x="8665399" y="4436304"/>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8834243" y="4597980"/>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grpSp>
        <p:nvGrpSpPr>
          <p:cNvPr id="23" name="グループ化 22"/>
          <p:cNvGrpSpPr/>
          <p:nvPr/>
        </p:nvGrpSpPr>
        <p:grpSpPr>
          <a:xfrm>
            <a:off x="5915452" y="3723553"/>
            <a:ext cx="2918791" cy="920994"/>
            <a:chOff x="5915452" y="3723553"/>
            <a:chExt cx="2918791" cy="920994"/>
          </a:xfrm>
        </p:grpSpPr>
        <p:sp>
          <p:nvSpPr>
            <p:cNvPr id="65" name="正方形/長方形 64"/>
            <p:cNvSpPr/>
            <p:nvPr/>
          </p:nvSpPr>
          <p:spPr>
            <a:xfrm>
              <a:off x="5915452" y="3723553"/>
              <a:ext cx="1197764" cy="461665"/>
            </a:xfrm>
            <a:prstGeom prst="rect">
              <a:avLst/>
            </a:prstGeom>
          </p:spPr>
          <p:txBody>
            <a:bodyPr wrap="none">
              <a:spAutoFit/>
            </a:bodyPr>
            <a:lstStyle/>
            <a:p>
              <a:r>
                <a:rPr lang="en-US" altLang="ja-JP" sz="2400" dirty="0" smtClean="0">
                  <a:sym typeface="Wingdings" panose="05000000000000000000" pitchFamily="2" charset="2"/>
                </a:rPr>
                <a:t> </a:t>
              </a:r>
              <a:r>
                <a:rPr lang="en-US" altLang="ja-JP" sz="2400" dirty="0" smtClean="0"/>
                <a:t>(4, 4)</a:t>
              </a:r>
              <a:endParaRPr lang="ja-JP" altLang="en-US" sz="2400" dirty="0"/>
            </a:p>
          </p:txBody>
        </p:sp>
        <p:cxnSp>
          <p:nvCxnSpPr>
            <p:cNvPr id="77" name="直線コネクタ 76"/>
            <p:cNvCxnSpPr>
              <a:stCxn id="46" idx="2"/>
            </p:cNvCxnSpPr>
            <p:nvPr/>
          </p:nvCxnSpPr>
          <p:spPr>
            <a:xfrm flipH="1" flipV="1">
              <a:off x="7003312" y="3980614"/>
              <a:ext cx="1830931" cy="663933"/>
            </a:xfrm>
            <a:prstGeom prst="line">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a:off x="3998414" y="3715338"/>
            <a:ext cx="2141933" cy="847427"/>
            <a:chOff x="3998414" y="3715338"/>
            <a:chExt cx="2141933" cy="847427"/>
          </a:xfrm>
        </p:grpSpPr>
        <p:sp>
          <p:nvSpPr>
            <p:cNvPr id="21" name="正方形/長方形 20"/>
            <p:cNvSpPr/>
            <p:nvPr/>
          </p:nvSpPr>
          <p:spPr>
            <a:xfrm>
              <a:off x="3998414" y="3715338"/>
              <a:ext cx="2141933" cy="461665"/>
            </a:xfrm>
            <a:prstGeom prst="rect">
              <a:avLst/>
            </a:prstGeom>
          </p:spPr>
          <p:txBody>
            <a:bodyPr wrap="none">
              <a:spAutoFit/>
            </a:bodyPr>
            <a:lstStyle/>
            <a:p>
              <a:r>
                <a:rPr lang="en-US" altLang="ja-JP" sz="2400" dirty="0"/>
                <a:t>(2, 2) </a:t>
              </a:r>
              <a:r>
                <a:rPr lang="en-US" altLang="ja-JP" sz="2400" dirty="0">
                  <a:sym typeface="Wingdings" panose="05000000000000000000" pitchFamily="2" charset="2"/>
                </a:rPr>
                <a:t> </a:t>
              </a:r>
              <a:r>
                <a:rPr lang="en-US" altLang="ja-JP" sz="2400" dirty="0"/>
                <a:t>(2.3, 2)</a:t>
              </a:r>
              <a:endParaRPr lang="ja-JP" altLang="en-US" sz="2400" dirty="0"/>
            </a:p>
          </p:txBody>
        </p:sp>
        <p:sp>
          <p:nvSpPr>
            <p:cNvPr id="78" name="正方形/長方形 77"/>
            <p:cNvSpPr/>
            <p:nvPr/>
          </p:nvSpPr>
          <p:spPr>
            <a:xfrm>
              <a:off x="4223973" y="4193433"/>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小数は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四捨五入</a:t>
              </a:r>
              <a:endParaRPr lang="ja-JP" altLang="en-US" dirty="0"/>
            </a:p>
          </p:txBody>
        </p:sp>
      </p:grpSp>
      <p:cxnSp>
        <p:nvCxnSpPr>
          <p:cNvPr id="79" name="直線コネクタ 78"/>
          <p:cNvCxnSpPr>
            <a:endCxn id="21" idx="1"/>
          </p:cNvCxnSpPr>
          <p:nvPr/>
        </p:nvCxnSpPr>
        <p:spPr>
          <a:xfrm flipV="1">
            <a:off x="1916404" y="3946171"/>
            <a:ext cx="2082010" cy="1019321"/>
          </a:xfrm>
          <a:prstGeom prst="line">
            <a:avLst/>
          </a:prstGeom>
          <a:ln w="1905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343196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4303849" y="3401089"/>
            <a:ext cx="2137124" cy="2954655"/>
          </a:xfrm>
          <a:prstGeom prst="rect">
            <a:avLst/>
          </a:prstGeom>
        </p:spPr>
        <p:txBody>
          <a:bodyPr wrap="none">
            <a:spAutoFit/>
          </a:bodyPr>
          <a:lstStyle/>
          <a:p>
            <a:pPr algn="r"/>
            <a:r>
              <a:rPr lang="en-US" altLang="ja-JP" sz="2400" dirty="0" smtClean="0">
                <a:solidFill>
                  <a:srgbClr val="C00000"/>
                </a:solidFill>
                <a:sym typeface="Wingdings" panose="05000000000000000000" pitchFamily="2" charset="2"/>
              </a:rPr>
              <a:t>(4,4) </a:t>
            </a:r>
            <a:r>
              <a:rPr lang="en-US" altLang="ja-JP" sz="2400" dirty="0" smtClean="0">
                <a:solidFill>
                  <a:srgbClr val="C00000"/>
                </a:solidFill>
              </a:rPr>
              <a:t>(7, 7)</a:t>
            </a:r>
          </a:p>
          <a:p>
            <a:pPr algn="r"/>
            <a:r>
              <a:rPr lang="en-US" altLang="ja-JP" sz="2400" dirty="0">
                <a:sym typeface="Wingdings" panose="05000000000000000000" pitchFamily="2" charset="2"/>
              </a:rPr>
              <a:t>(</a:t>
            </a: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a:t>(7, </a:t>
            </a:r>
            <a:r>
              <a:rPr lang="en-US" altLang="ja-JP" sz="2400" dirty="0" smtClean="0"/>
              <a:t>6)</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a:t>(7, </a:t>
            </a:r>
            <a:r>
              <a:rPr lang="en-US" altLang="ja-JP" sz="2400" dirty="0" smtClean="0"/>
              <a:t>5)</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4,2)</a:t>
            </a:r>
            <a:r>
              <a:rPr lang="en-US" altLang="ja-JP" sz="2400" dirty="0">
                <a:sym typeface="Wingdings" panose="05000000000000000000" pitchFamily="2" charset="2"/>
              </a:rPr>
              <a:t> </a:t>
            </a:r>
            <a:r>
              <a:rPr lang="en-US" altLang="ja-JP" sz="2400" dirty="0"/>
              <a:t>(7, </a:t>
            </a:r>
            <a:r>
              <a:rPr lang="en-US" altLang="ja-JP" sz="2400" dirty="0" smtClean="0"/>
              <a:t>4)</a:t>
            </a:r>
          </a:p>
          <a:p>
            <a:pPr algn="r"/>
            <a:r>
              <a:rPr lang="en-US" altLang="ja-JP" sz="2400" dirty="0">
                <a:sym typeface="Wingdings" panose="05000000000000000000" pitchFamily="2" charset="2"/>
              </a:rPr>
              <a:t>(4,2) </a:t>
            </a:r>
            <a:r>
              <a:rPr lang="en-US" altLang="ja-JP" sz="2400" dirty="0"/>
              <a:t>(7, </a:t>
            </a:r>
            <a:r>
              <a:rPr lang="en-US" altLang="ja-JP" sz="2400" dirty="0" smtClean="0"/>
              <a:t>3)</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4,1)</a:t>
            </a:r>
            <a:r>
              <a:rPr lang="en-US" altLang="ja-JP" sz="2400" dirty="0">
                <a:sym typeface="Wingdings" panose="05000000000000000000" pitchFamily="2" charset="2"/>
              </a:rPr>
              <a:t> </a:t>
            </a:r>
            <a:r>
              <a:rPr lang="en-US" altLang="ja-JP" sz="2400" dirty="0"/>
              <a:t>(7, </a:t>
            </a:r>
            <a:r>
              <a:rPr lang="en-US" altLang="ja-JP" sz="2400" dirty="0" smtClean="0"/>
              <a:t>2)</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4,1)</a:t>
            </a:r>
            <a:r>
              <a:rPr lang="en-US" altLang="ja-JP" sz="2400" dirty="0">
                <a:sym typeface="Wingdings" panose="05000000000000000000" pitchFamily="2" charset="2"/>
              </a:rPr>
              <a:t> </a:t>
            </a:r>
            <a:r>
              <a:rPr lang="en-US" altLang="ja-JP" sz="2400" dirty="0"/>
              <a:t>(7, </a:t>
            </a:r>
            <a:r>
              <a:rPr lang="en-US" altLang="ja-JP" sz="2400" dirty="0" smtClean="0"/>
              <a:t>1)</a:t>
            </a:r>
          </a:p>
          <a:p>
            <a:pPr algn="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※(7,7)</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81228"/>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3776531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(1)</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5796908" cy="976614"/>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𝐚</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3</m:t>
                              </m:r>
                            </m:e>
                          </m:mr>
                        </m:m>
                      </m:e>
                    </m:d>
                    <m:r>
                      <a:rPr kumimoji="1" lang="en-US" altLang="ja-JP" sz="2400" b="0" i="1" smtClean="0">
                        <a:latin typeface="Cambria Math" panose="02040503050406030204" pitchFamily="18" charset="0"/>
                      </a:rPr>
                      <m:t>, </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4</m:t>
                              </m:r>
                            </m:e>
                          </m:mr>
                          <m:mr>
                            <m:e>
                              <m:r>
                                <a:rPr lang="en-US" altLang="ja-JP" sz="2400" b="0" i="1" smtClean="0">
                                  <a:latin typeface="Cambria Math" panose="02040503050406030204" pitchFamily="18" charset="0"/>
                                </a:rPr>
                                <m:t>5</m:t>
                              </m:r>
                            </m:e>
                          </m:mr>
                          <m:mr>
                            <m:e>
                              <m:r>
                                <a:rPr lang="en-US" altLang="ja-JP" sz="2400" b="0" i="1" smtClean="0">
                                  <a:latin typeface="Cambria Math" panose="02040503050406030204" pitchFamily="18" charset="0"/>
                                </a:rPr>
                                <m:t>6</m:t>
                              </m:r>
                            </m:e>
                          </m:mr>
                        </m:m>
                      </m:e>
                    </m:d>
                  </m:oMath>
                </a14:m>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5796908" cy="976614"/>
              </a:xfrm>
              <a:prstGeom prst="rect">
                <a:avLst/>
              </a:prstGeom>
              <a:blipFill rotWithShape="0">
                <a:blip r:embed="rId3"/>
                <a:stretch>
                  <a:fillRect r="-23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2821198"/>
                <a:ext cx="1328184"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2821198"/>
                <a:ext cx="1328184" cy="461665"/>
              </a:xfrm>
              <a:prstGeom prst="rect">
                <a:avLst/>
              </a:prstGeom>
              <a:blipFill rotWithShape="0">
                <a:blip r:embed="rId4"/>
                <a:stretch>
                  <a:fillRect l="-6881" t="-7895" r="-9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827747"/>
                <a:ext cx="1461234"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827747"/>
                <a:ext cx="1461234" cy="461665"/>
              </a:xfrm>
              <a:prstGeom prst="rect">
                <a:avLst/>
              </a:prstGeom>
              <a:blipFill rotWithShape="0">
                <a:blip r:embed="rId5"/>
                <a:stretch>
                  <a:fillRect l="-6250" t="-7895" r="-4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4834296"/>
                <a:ext cx="1309974"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400" b="0" i="0" smtClean="0">
                        <a:latin typeface="Cambria Math" panose="02040503050406030204" pitchFamily="18" charset="0"/>
                      </a:rPr>
                      <m:t>||</m:t>
                    </m:r>
                    <m:r>
                      <a:rPr lang="en-US" altLang="ja-JP" sz="2400" b="1" i="0" smtClean="0">
                        <a:latin typeface="Cambria Math" panose="02040503050406030204" pitchFamily="18" charset="0"/>
                      </a:rPr>
                      <m:t>𝐚</m:t>
                    </m:r>
                    <m:r>
                      <a:rPr lang="en-US" altLang="ja-JP" sz="2400" b="0" i="0" smtClean="0">
                        <a:latin typeface="Cambria Math" panose="02040503050406030204" pitchFamily="18" charset="0"/>
                      </a:rPr>
                      <m:t>||</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4834296"/>
                <a:ext cx="1309974" cy="461665"/>
              </a:xfrm>
              <a:prstGeom prst="rect">
                <a:avLst/>
              </a:prstGeom>
              <a:blipFill rotWithShape="0">
                <a:blip r:embed="rId6"/>
                <a:stretch>
                  <a:fillRect l="-6977" t="-7895" r="-3256" b="-315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628923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4516985" y="3115338"/>
            <a:ext cx="1923988" cy="3662541"/>
          </a:xfrm>
          <a:prstGeom prst="rect">
            <a:avLst/>
          </a:prstGeom>
        </p:spPr>
        <p:txBody>
          <a:bodyPr wrap="none">
            <a:spAutoFit/>
          </a:bodyPr>
          <a:lstStyle/>
          <a:p>
            <a:pPr algn="r"/>
            <a:r>
              <a:rPr lang="en-US" altLang="ja-JP" sz="2400" dirty="0" smtClean="0">
                <a:solidFill>
                  <a:srgbClr val="C00000"/>
                </a:solidFill>
                <a:sym typeface="Wingdings" panose="05000000000000000000" pitchFamily="2" charset="2"/>
              </a:rPr>
              <a:t>(5,3</a:t>
            </a:r>
            <a:r>
              <a:rPr lang="en-US" altLang="ja-JP" sz="2400" dirty="0">
                <a:solidFill>
                  <a:srgbClr val="C00000"/>
                </a:solidFill>
                <a:sym typeface="Wingdings" panose="05000000000000000000" pitchFamily="2" charset="2"/>
              </a:rPr>
              <a:t>) </a:t>
            </a:r>
            <a:r>
              <a:rPr lang="en-US" altLang="ja-JP" sz="2400" dirty="0" smtClean="0">
                <a:solidFill>
                  <a:srgbClr val="C00000"/>
                </a:solidFill>
              </a:rPr>
              <a:t>(8, </a:t>
            </a:r>
            <a:r>
              <a:rPr lang="en-US" altLang="ja-JP" sz="2400" dirty="0">
                <a:solidFill>
                  <a:srgbClr val="C00000"/>
                </a:solidFill>
              </a:rPr>
              <a:t>6</a:t>
            </a:r>
            <a:r>
              <a:rPr lang="en-US" altLang="ja-JP" sz="2400" dirty="0" smtClean="0">
                <a:solidFill>
                  <a:srgbClr val="C00000"/>
                </a:solidFill>
              </a:rPr>
              <a:t>)</a:t>
            </a:r>
            <a:endParaRPr lang="en-US" altLang="ja-JP" sz="2400" dirty="0" smtClean="0">
              <a:solidFill>
                <a:srgbClr val="C00000"/>
              </a:solidFill>
              <a:sym typeface="Wingdings" panose="05000000000000000000" pitchFamily="2" charset="2"/>
            </a:endParaRPr>
          </a:p>
          <a:p>
            <a:pPr algn="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a:t>(7, </a:t>
            </a:r>
            <a:r>
              <a:rPr lang="en-US" altLang="ja-JP" sz="2400" dirty="0" smtClean="0"/>
              <a:t>6)</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smtClean="0"/>
              <a:t>(</a:t>
            </a:r>
            <a:r>
              <a:rPr lang="en-US" altLang="ja-JP" sz="2400" dirty="0"/>
              <a:t>6</a:t>
            </a:r>
            <a:r>
              <a:rPr lang="en-US" altLang="ja-JP" sz="2400" dirty="0" smtClean="0"/>
              <a:t>, </a:t>
            </a:r>
            <a:r>
              <a:rPr lang="en-US" altLang="ja-JP" sz="2400" dirty="0"/>
              <a:t>6</a:t>
            </a:r>
            <a:r>
              <a:rPr lang="en-US" altLang="ja-JP" sz="2400" dirty="0" smtClean="0"/>
              <a:t>)</a:t>
            </a:r>
            <a:endParaRPr lang="ja-JP" altLang="en-US" sz="2400" dirty="0"/>
          </a:p>
          <a:p>
            <a:pPr algn="r"/>
            <a:r>
              <a:rPr lang="en-US" altLang="ja-JP" sz="2400" dirty="0" smtClean="0">
                <a:sym typeface="Wingdings" panose="05000000000000000000" pitchFamily="2" charset="2"/>
              </a:rPr>
              <a:t>(3,3)</a:t>
            </a:r>
            <a:r>
              <a:rPr lang="en-US" altLang="ja-JP" sz="2400" dirty="0">
                <a:sym typeface="Wingdings" panose="05000000000000000000" pitchFamily="2" charset="2"/>
              </a:rPr>
              <a:t> </a:t>
            </a:r>
            <a:r>
              <a:rPr lang="en-US" altLang="ja-JP" sz="2400" dirty="0" smtClean="0"/>
              <a:t>(5, </a:t>
            </a:r>
            <a:r>
              <a:rPr lang="en-US" altLang="ja-JP" sz="2400" dirty="0"/>
              <a:t>6</a:t>
            </a:r>
            <a:r>
              <a:rPr lang="en-US" altLang="ja-JP" sz="2400" dirty="0" smtClean="0"/>
              <a:t>)</a:t>
            </a:r>
          </a:p>
          <a:p>
            <a:pPr algn="r"/>
            <a:r>
              <a:rPr lang="en-US" altLang="ja-JP" sz="2400" dirty="0" smtClean="0">
                <a:sym typeface="Wingdings" panose="05000000000000000000" pitchFamily="2" charset="2"/>
              </a:rPr>
              <a:t>(2,3)</a:t>
            </a:r>
            <a:r>
              <a:rPr lang="en-US" altLang="ja-JP" sz="2400" dirty="0">
                <a:sym typeface="Wingdings" panose="05000000000000000000" pitchFamily="2" charset="2"/>
              </a:rPr>
              <a:t> </a:t>
            </a:r>
            <a:r>
              <a:rPr lang="en-US" altLang="ja-JP" sz="2400" dirty="0" smtClean="0"/>
              <a:t>(4, </a:t>
            </a:r>
            <a:r>
              <a:rPr lang="en-US" altLang="ja-JP" sz="2400" dirty="0"/>
              <a:t>6</a:t>
            </a:r>
            <a:r>
              <a:rPr lang="en-US" altLang="ja-JP" sz="2400" dirty="0" smtClean="0"/>
              <a:t>)</a:t>
            </a:r>
            <a:endParaRPr lang="ja-JP" altLang="en-US" sz="2400" dirty="0"/>
          </a:p>
          <a:p>
            <a:pPr algn="r"/>
            <a:r>
              <a:rPr lang="en-US" altLang="ja-JP" sz="2400" dirty="0" smtClean="0">
                <a:sym typeface="Wingdings" panose="05000000000000000000" pitchFamily="2" charset="2"/>
              </a:rPr>
              <a:t>(</a:t>
            </a:r>
            <a:r>
              <a:rPr lang="en-US" altLang="ja-JP" sz="2400" dirty="0">
                <a:sym typeface="Wingdings" panose="05000000000000000000" pitchFamily="2" charset="2"/>
              </a:rPr>
              <a:t>2</a:t>
            </a:r>
            <a:r>
              <a:rPr lang="en-US" altLang="ja-JP" sz="2400" dirty="0" smtClean="0">
                <a:sym typeface="Wingdings" panose="05000000000000000000" pitchFamily="2" charset="2"/>
              </a:rPr>
              <a:t>,3)</a:t>
            </a:r>
            <a:r>
              <a:rPr lang="en-US" altLang="ja-JP" sz="2400" dirty="0">
                <a:sym typeface="Wingdings" panose="05000000000000000000" pitchFamily="2" charset="2"/>
              </a:rPr>
              <a:t> </a:t>
            </a:r>
            <a:r>
              <a:rPr lang="en-US" altLang="ja-JP" sz="2400" dirty="0" smtClean="0"/>
              <a:t>(</a:t>
            </a:r>
            <a:r>
              <a:rPr lang="en-US" altLang="ja-JP" sz="2400" dirty="0"/>
              <a:t>3</a:t>
            </a:r>
            <a:r>
              <a:rPr lang="en-US" altLang="ja-JP" sz="2400" dirty="0" smtClean="0"/>
              <a:t>, </a:t>
            </a:r>
            <a:r>
              <a:rPr lang="en-US" altLang="ja-JP" sz="2400" dirty="0"/>
              <a:t>6</a:t>
            </a:r>
            <a:r>
              <a:rPr lang="en-US" altLang="ja-JP" sz="2400" dirty="0" smtClean="0"/>
              <a:t>)</a:t>
            </a:r>
            <a:endParaRPr lang="ja-JP" altLang="en-US" sz="2400" dirty="0"/>
          </a:p>
          <a:p>
            <a:pPr algn="r"/>
            <a:r>
              <a:rPr lang="en-US" altLang="ja-JP" sz="2400" dirty="0" smtClean="0">
                <a:sym typeface="Wingdings" panose="05000000000000000000" pitchFamily="2" charset="2"/>
              </a:rPr>
              <a:t>(</a:t>
            </a:r>
            <a:r>
              <a:rPr lang="en-US" altLang="ja-JP" sz="2400" dirty="0">
                <a:sym typeface="Wingdings" panose="05000000000000000000" pitchFamily="2" charset="2"/>
              </a:rPr>
              <a:t>1</a:t>
            </a:r>
            <a:r>
              <a:rPr lang="en-US" altLang="ja-JP" sz="2400" dirty="0" smtClean="0">
                <a:sym typeface="Wingdings" panose="05000000000000000000" pitchFamily="2" charset="2"/>
              </a:rPr>
              <a:t>,3)</a:t>
            </a:r>
            <a:r>
              <a:rPr lang="en-US" altLang="ja-JP" sz="2400" dirty="0">
                <a:sym typeface="Wingdings" panose="05000000000000000000" pitchFamily="2" charset="2"/>
              </a:rPr>
              <a:t> </a:t>
            </a:r>
            <a:r>
              <a:rPr lang="en-US" altLang="ja-JP" sz="2400" dirty="0" smtClean="0"/>
              <a:t>(2, </a:t>
            </a:r>
            <a:r>
              <a:rPr lang="en-US" altLang="ja-JP" sz="2400" dirty="0"/>
              <a:t>6</a:t>
            </a:r>
            <a:r>
              <a:rPr lang="en-US" altLang="ja-JP" sz="2400" dirty="0" smtClean="0"/>
              <a:t>)</a:t>
            </a:r>
          </a:p>
          <a:p>
            <a:pPr algn="r"/>
            <a:r>
              <a:rPr lang="en-US" altLang="ja-JP" sz="2400" dirty="0" smtClean="0">
                <a:sym typeface="Wingdings" panose="05000000000000000000" pitchFamily="2" charset="2"/>
              </a:rPr>
              <a:t>(</a:t>
            </a:r>
            <a:r>
              <a:rPr lang="en-US" altLang="ja-JP" sz="2400" dirty="0">
                <a:sym typeface="Wingdings" panose="05000000000000000000" pitchFamily="2" charset="2"/>
              </a:rPr>
              <a:t>1</a:t>
            </a:r>
            <a:r>
              <a:rPr lang="en-US" altLang="ja-JP" sz="2400" dirty="0" smtClean="0">
                <a:sym typeface="Wingdings" panose="05000000000000000000" pitchFamily="2" charset="2"/>
              </a:rPr>
              <a:t>,3)</a:t>
            </a:r>
            <a:r>
              <a:rPr lang="en-US" altLang="ja-JP" sz="2400" dirty="0">
                <a:sym typeface="Wingdings" panose="05000000000000000000" pitchFamily="2" charset="2"/>
              </a:rPr>
              <a:t> </a:t>
            </a:r>
            <a:r>
              <a:rPr lang="en-US" altLang="ja-JP" sz="2400" dirty="0" smtClean="0"/>
              <a:t>(1, </a:t>
            </a:r>
            <a:r>
              <a:rPr lang="en-US" altLang="ja-JP" sz="2400" dirty="0"/>
              <a:t>6)</a:t>
            </a:r>
          </a:p>
          <a:p>
            <a:pPr algn="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※(8,6)</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3894200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4386611" y="3980614"/>
            <a:ext cx="2492990" cy="1200329"/>
          </a:xfrm>
          <a:prstGeom prst="rect">
            <a:avLst/>
          </a:prstGeom>
        </p:spPr>
        <p:txBody>
          <a:bodyPr wrap="none">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その他の画素も</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逆変換により</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元画像の位置を検索し</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コピーする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7380651"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7809710"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8238769"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8667828"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9096887" y="4003806"/>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525946"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7380651"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38769"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9096887" y="4426384"/>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9525946"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7809710"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8667828"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a:off x="7380651"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8238769"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9096887" y="4848962"/>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9525946"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7809710"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8667828"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p:cNvSpPr/>
          <p:nvPr/>
        </p:nvSpPr>
        <p:spPr>
          <a:xfrm>
            <a:off x="7809710"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8667828"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p:cNvSpPr/>
          <p:nvPr/>
        </p:nvSpPr>
        <p:spPr>
          <a:xfrm>
            <a:off x="9096887" y="5271540"/>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p:cNvSpPr/>
          <p:nvPr/>
        </p:nvSpPr>
        <p:spPr>
          <a:xfrm>
            <a:off x="9525946"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a:off x="8238769"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7380651"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p:cNvSpPr/>
          <p:nvPr/>
        </p:nvSpPr>
        <p:spPr>
          <a:xfrm>
            <a:off x="7809710"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p:cNvSpPr/>
          <p:nvPr/>
        </p:nvSpPr>
        <p:spPr>
          <a:xfrm>
            <a:off x="8667828"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9096887" y="5694118"/>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9525946"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p:cNvSpPr/>
          <p:nvPr/>
        </p:nvSpPr>
        <p:spPr>
          <a:xfrm>
            <a:off x="8238769"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7380651"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38294985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図 1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877155" y="4067878"/>
            <a:ext cx="1502475" cy="1502475"/>
          </a:xfrm>
          <a:prstGeom prst="rect">
            <a:avLst/>
          </a:prstGeom>
        </p:spPr>
      </p:pic>
      <p:pic>
        <p:nvPicPr>
          <p:cNvPr id="132" name="図 131"/>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4743450"/>
            <a:ext cx="1262283" cy="1275604"/>
          </a:xfrm>
          <a:prstGeom prst="rect">
            <a:avLst/>
          </a:prstGeom>
        </p:spPr>
      </p:pic>
      <p:pic>
        <p:nvPicPr>
          <p:cNvPr id="133" name="図 132"/>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4743450"/>
            <a:ext cx="1262283" cy="1275604"/>
          </a:xfrm>
          <a:prstGeom prst="rect">
            <a:avLst/>
          </a:prstGeom>
        </p:spPr>
      </p:pic>
      <p:pic>
        <p:nvPicPr>
          <p:cNvPr id="134" name="図 133"/>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3543300"/>
            <a:ext cx="1262283" cy="1275604"/>
          </a:xfrm>
          <a:prstGeom prst="rect">
            <a:avLst/>
          </a:prstGeom>
        </p:spPr>
      </p:pic>
      <p:pic>
        <p:nvPicPr>
          <p:cNvPr id="135" name="図 134"/>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3543300"/>
            <a:ext cx="1262283" cy="1275604"/>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2088083"/>
          </a:xfrm>
        </p:spPr>
        <p:txBody>
          <a:bodyPr>
            <a:normAutofit/>
          </a:bodyPr>
          <a:lstStyle/>
          <a:p>
            <a:pPr marL="0" indent="0">
              <a:buNone/>
            </a:pPr>
            <a:r>
              <a:rPr kumimoji="1" lang="ja-JP" altLang="en-US" sz="2400" dirty="0" smtClean="0"/>
              <a:t>任意の変換について</a:t>
            </a:r>
            <a:endParaRPr kumimoji="1" lang="en-US" altLang="ja-JP" sz="2400" dirty="0" smtClean="0"/>
          </a:p>
          <a:p>
            <a:pPr marL="0" indent="0">
              <a:buNone/>
            </a:pPr>
            <a:r>
              <a:rPr lang="ja-JP" altLang="en-US" sz="2400" dirty="0" smtClean="0"/>
              <a:t>誤</a:t>
            </a:r>
            <a:r>
              <a:rPr lang="ja-JP" altLang="en-US" sz="2400" dirty="0"/>
              <a:t>）</a:t>
            </a:r>
            <a:r>
              <a:rPr lang="ja-JP" altLang="en-US" sz="2400" dirty="0" smtClean="0"/>
              <a:t>変換元画像の各画素の行き先を計算する</a:t>
            </a:r>
            <a:endParaRPr lang="en-US" altLang="ja-JP" sz="2400" dirty="0" smtClean="0"/>
          </a:p>
          <a:p>
            <a:pPr marL="0" indent="0">
              <a:buNone/>
            </a:pPr>
            <a:r>
              <a:rPr lang="ja-JP" altLang="en-US" sz="2400" dirty="0" smtClean="0"/>
              <a:t>正）変換先の各画素に逆変換を掛け，元画像を参照する</a:t>
            </a:r>
            <a:endParaRPr lang="en-US" altLang="ja-JP" sz="2400" dirty="0" smtClean="0"/>
          </a:p>
          <a:p>
            <a:pPr marL="0" indent="0">
              <a:buNone/>
            </a:pPr>
            <a:r>
              <a:rPr lang="en-US" altLang="ja-JP" sz="1600" dirty="0" smtClean="0"/>
              <a:t>※ X</a:t>
            </a:r>
            <a:r>
              <a:rPr lang="ja-JP" altLang="en-US" sz="1600" dirty="0" smtClean="0"/>
              <a:t>軸方向に</a:t>
            </a:r>
            <a:r>
              <a:rPr lang="en-US" altLang="ja-JP" sz="1600" dirty="0" smtClean="0"/>
              <a:t>0</a:t>
            </a:r>
            <a:r>
              <a:rPr lang="ja-JP" altLang="en-US" sz="1600" dirty="0" smtClean="0"/>
              <a:t>倍のような変換をすると逆変換が存在しないので注意</a:t>
            </a:r>
            <a:endParaRPr kumimoji="1" lang="en-US" altLang="ja-JP" sz="1600" dirty="0" smtClean="0"/>
          </a:p>
        </p:txBody>
      </p:sp>
      <p:cxnSp>
        <p:nvCxnSpPr>
          <p:cNvPr id="114" name="直線矢印コネクタ 113"/>
          <p:cNvCxnSpPr/>
          <p:nvPr/>
        </p:nvCxnSpPr>
        <p:spPr>
          <a:xfrm>
            <a:off x="2072513" y="595202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63645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正方形/長方形 115"/>
              <p:cNvSpPr/>
              <p:nvPr/>
            </p:nvSpPr>
            <p:spPr>
              <a:xfrm>
                <a:off x="4187812" y="583735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6" name="正方形/長方形 115"/>
              <p:cNvSpPr>
                <a:spLocks noRot="1" noChangeAspect="1" noMove="1" noResize="1" noEditPoints="1" noAdjustHandles="1" noChangeArrowheads="1" noChangeShapeType="1" noTextEdit="1"/>
              </p:cNvSpPr>
              <p:nvPr/>
            </p:nvSpPr>
            <p:spPr>
              <a:xfrm>
                <a:off x="4187812" y="5837352"/>
                <a:ext cx="394002" cy="44041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正方形/長方形 116"/>
              <p:cNvSpPr/>
              <p:nvPr/>
            </p:nvSpPr>
            <p:spPr>
              <a:xfrm>
                <a:off x="2183289"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7" name="正方形/長方形 116"/>
              <p:cNvSpPr>
                <a:spLocks noRot="1" noChangeAspect="1" noMove="1" noResize="1" noEditPoints="1" noAdjustHandles="1" noChangeArrowheads="1" noChangeShapeType="1" noTextEdit="1"/>
              </p:cNvSpPr>
              <p:nvPr/>
            </p:nvSpPr>
            <p:spPr>
              <a:xfrm>
                <a:off x="2183289" y="3266277"/>
                <a:ext cx="588675" cy="651245"/>
              </a:xfrm>
              <a:prstGeom prst="rect">
                <a:avLst/>
              </a:prstGeom>
              <a:blipFill rotWithShape="0">
                <a:blip r:embed="rId6"/>
                <a:stretch>
                  <a:fillRect/>
                </a:stretch>
              </a:blipFill>
            </p:spPr>
            <p:txBody>
              <a:bodyPr/>
              <a:lstStyle/>
              <a:p>
                <a:r>
                  <a:rPr lang="ja-JP" altLang="en-US">
                    <a:noFill/>
                  </a:rPr>
                  <a:t> </a:t>
                </a:r>
              </a:p>
            </p:txBody>
          </p:sp>
        </mc:Fallback>
      </mc:AlternateContent>
      <p:pic>
        <p:nvPicPr>
          <p:cNvPr id="118" name="図 1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73362" y="4425114"/>
            <a:ext cx="1502475" cy="1502475"/>
          </a:xfrm>
          <a:prstGeom prst="rect">
            <a:avLst/>
          </a:prstGeom>
        </p:spPr>
      </p:pic>
      <p:sp>
        <p:nvSpPr>
          <p:cNvPr id="122" name="正方形/長方形 121"/>
          <p:cNvSpPr/>
          <p:nvPr/>
        </p:nvSpPr>
        <p:spPr>
          <a:xfrm>
            <a:off x="2876954" y="6031262"/>
            <a:ext cx="1091793"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23" name="直線矢印コネクタ 122"/>
          <p:cNvCxnSpPr/>
          <p:nvPr/>
        </p:nvCxnSpPr>
        <p:spPr>
          <a:xfrm>
            <a:off x="7424348" y="595202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flipV="1">
            <a:off x="762478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正方形/長方形 124"/>
              <p:cNvSpPr/>
              <p:nvPr/>
            </p:nvSpPr>
            <p:spPr>
              <a:xfrm>
                <a:off x="9616773" y="582549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25" name="正方形/長方形 124"/>
              <p:cNvSpPr>
                <a:spLocks noRot="1" noChangeAspect="1" noMove="1" noResize="1" noEditPoints="1" noAdjustHandles="1" noChangeArrowheads="1" noChangeShapeType="1" noTextEdit="1"/>
              </p:cNvSpPr>
              <p:nvPr/>
            </p:nvSpPr>
            <p:spPr>
              <a:xfrm>
                <a:off x="9616773" y="5825497"/>
                <a:ext cx="394002" cy="440419"/>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正方形/長方形 125"/>
              <p:cNvSpPr/>
              <p:nvPr/>
            </p:nvSpPr>
            <p:spPr>
              <a:xfrm>
                <a:off x="7152496"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6" name="正方形/長方形 125"/>
              <p:cNvSpPr>
                <a:spLocks noRot="1" noChangeAspect="1" noMove="1" noResize="1" noEditPoints="1" noAdjustHandles="1" noChangeArrowheads="1" noChangeShapeType="1" noTextEdit="1"/>
              </p:cNvSpPr>
              <p:nvPr/>
            </p:nvSpPr>
            <p:spPr>
              <a:xfrm>
                <a:off x="7152496" y="3266277"/>
                <a:ext cx="588675" cy="651245"/>
              </a:xfrm>
              <a:prstGeom prst="rect">
                <a:avLst/>
              </a:prstGeom>
              <a:blipFill rotWithShape="0">
                <a:blip r:embed="rId8"/>
                <a:stretch>
                  <a:fillRect/>
                </a:stretch>
              </a:blipFill>
            </p:spPr>
            <p:txBody>
              <a:bodyPr/>
              <a:lstStyle/>
              <a:p>
                <a:r>
                  <a:rPr lang="ja-JP" altLang="en-US">
                    <a:noFill/>
                  </a:rPr>
                  <a:t> </a:t>
                </a:r>
              </a:p>
            </p:txBody>
          </p:sp>
        </mc:Fallback>
      </mc:AlternateContent>
      <p:sp>
        <p:nvSpPr>
          <p:cNvPr id="128" name="正方形/長方形 127"/>
          <p:cNvSpPr/>
          <p:nvPr/>
        </p:nvSpPr>
        <p:spPr>
          <a:xfrm>
            <a:off x="7630283" y="5995131"/>
            <a:ext cx="1666422"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4" name="右矢印 3"/>
          <p:cNvSpPr/>
          <p:nvPr/>
        </p:nvSpPr>
        <p:spPr>
          <a:xfrm>
            <a:off x="5248275" y="549592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正方形/長方形 17"/>
              <p:cNvSpPr/>
              <p:nvPr/>
            </p:nvSpPr>
            <p:spPr>
              <a:xfrm>
                <a:off x="5550057" y="515885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550057" y="5158859"/>
                <a:ext cx="556563" cy="584775"/>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21" name="グループ化 20"/>
          <p:cNvGrpSpPr/>
          <p:nvPr/>
        </p:nvGrpSpPr>
        <p:grpSpPr>
          <a:xfrm>
            <a:off x="3674869" y="3768209"/>
            <a:ext cx="5654986" cy="1451490"/>
            <a:chOff x="3674869" y="3768209"/>
            <a:chExt cx="5654986" cy="1451490"/>
          </a:xfrm>
        </p:grpSpPr>
        <p:sp>
          <p:nvSpPr>
            <p:cNvPr id="136" name="正方形/長方形 135"/>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7" name="正方形/長方形 136"/>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139" name="正方形/長方形 138"/>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0" name="正方形/長方形 139"/>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2" name="フリーフォーム 21"/>
          <p:cNvSpPr/>
          <p:nvPr/>
        </p:nvSpPr>
        <p:spPr>
          <a:xfrm>
            <a:off x="3724275" y="413872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29866508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r>
              <a:rPr kumimoji="1" lang="ja-JP" altLang="en-US" b="1" dirty="0" smtClean="0"/>
              <a:t>画像の補間</a:t>
            </a:r>
            <a:endParaRPr kumimoji="1" lang="ja-JP" altLang="en-US" b="1"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530806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なぜ画像補間が必要か？</a:t>
            </a:r>
            <a:endParaRPr kumimoji="1" lang="ja-JP" altLang="en-US" sz="3600" dirty="0"/>
          </a:p>
        </p:txBody>
      </p:sp>
      <p:sp>
        <p:nvSpPr>
          <p:cNvPr id="3" name="コンテンツ プレースホルダー 2"/>
          <p:cNvSpPr>
            <a:spLocks noGrp="1"/>
          </p:cNvSpPr>
          <p:nvPr>
            <p:ph idx="1"/>
          </p:nvPr>
        </p:nvSpPr>
        <p:spPr>
          <a:xfrm>
            <a:off x="457199" y="5169408"/>
            <a:ext cx="11473211" cy="1389500"/>
          </a:xfrm>
        </p:spPr>
        <p:txBody>
          <a:bodyPr/>
          <a:lstStyle/>
          <a:p>
            <a:r>
              <a:rPr kumimoji="1" lang="ja-JP" altLang="en-US" dirty="0" smtClean="0"/>
              <a:t>画像変換時には、逆変換を計算し元画像の画素を参照する</a:t>
            </a:r>
            <a:endParaRPr kumimoji="1" lang="en-US" altLang="ja-JP" dirty="0" smtClean="0"/>
          </a:p>
          <a:p>
            <a:r>
              <a:rPr lang="ja-JP" altLang="en-US" dirty="0" smtClean="0"/>
              <a:t>参照</a:t>
            </a:r>
            <a:r>
              <a:rPr lang="ja-JP" altLang="en-US" dirty="0"/>
              <a:t>先</a:t>
            </a:r>
            <a:r>
              <a:rPr lang="ja-JP" altLang="en-US" dirty="0" smtClean="0"/>
              <a:t>を拡大してみると</a:t>
            </a:r>
            <a:r>
              <a:rPr lang="ja-JP" altLang="en-US" dirty="0" err="1" smtClean="0"/>
              <a:t>。。。</a:t>
            </a:r>
            <a:endParaRPr kumimoji="1" lang="ja-JP" altLang="en-US" dirty="0"/>
          </a:p>
        </p:txBody>
      </p:sp>
      <p:pic>
        <p:nvPicPr>
          <p:cNvPr id="4" name="図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925923" y="2056198"/>
            <a:ext cx="1502475" cy="1502475"/>
          </a:xfrm>
          <a:prstGeom prst="rect">
            <a:avLst/>
          </a:prstGeom>
        </p:spPr>
      </p:pic>
      <p:pic>
        <p:nvPicPr>
          <p:cNvPr id="5" name="図 4"/>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2731770"/>
            <a:ext cx="1262283" cy="1275604"/>
          </a:xfrm>
          <a:prstGeom prst="rect">
            <a:avLst/>
          </a:prstGeom>
        </p:spPr>
      </p:pic>
      <p:pic>
        <p:nvPicPr>
          <p:cNvPr id="6" name="図 5"/>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2731770"/>
            <a:ext cx="1262283" cy="1275604"/>
          </a:xfrm>
          <a:prstGeom prst="rect">
            <a:avLst/>
          </a:prstGeom>
        </p:spPr>
      </p:pic>
      <p:pic>
        <p:nvPicPr>
          <p:cNvPr id="7" name="図 6"/>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1531620"/>
            <a:ext cx="1262283" cy="1275604"/>
          </a:xfrm>
          <a:prstGeom prst="rect">
            <a:avLst/>
          </a:prstGeom>
        </p:spPr>
      </p:pic>
      <p:pic>
        <p:nvPicPr>
          <p:cNvPr id="8" name="図 7"/>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1531620"/>
            <a:ext cx="1262283" cy="1275604"/>
          </a:xfrm>
          <a:prstGeom prst="rect">
            <a:avLst/>
          </a:prstGeom>
        </p:spPr>
      </p:pic>
      <p:cxnSp>
        <p:nvCxnSpPr>
          <p:cNvPr id="9" name="直線矢印コネクタ 8"/>
          <p:cNvCxnSpPr/>
          <p:nvPr/>
        </p:nvCxnSpPr>
        <p:spPr>
          <a:xfrm>
            <a:off x="2121281" y="394034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68522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4236580" y="382567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236580" y="3825672"/>
                <a:ext cx="394002" cy="44041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232057"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232057" y="1254597"/>
                <a:ext cx="588675" cy="651245"/>
              </a:xfrm>
              <a:prstGeom prst="rect">
                <a:avLst/>
              </a:prstGeom>
              <a:blipFill rotWithShape="0">
                <a:blip r:embed="rId5"/>
                <a:stretch>
                  <a:fillRect/>
                </a:stretch>
              </a:blipFill>
            </p:spPr>
            <p:txBody>
              <a:bodyPr/>
              <a:lstStyle/>
              <a:p>
                <a:r>
                  <a:rPr lang="ja-JP" altLang="en-US">
                    <a:noFill/>
                  </a:rPr>
                  <a:t> </a:t>
                </a:r>
              </a:p>
            </p:txBody>
          </p:sp>
        </mc:Fallback>
      </mc:AlternateContent>
      <p:pic>
        <p:nvPicPr>
          <p:cNvPr id="13" name="図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22130" y="2413434"/>
            <a:ext cx="1502475" cy="1502475"/>
          </a:xfrm>
          <a:prstGeom prst="rect">
            <a:avLst/>
          </a:prstGeom>
        </p:spPr>
      </p:pic>
      <p:sp>
        <p:nvSpPr>
          <p:cNvPr id="14" name="正方形/長方形 13"/>
          <p:cNvSpPr/>
          <p:nvPr/>
        </p:nvSpPr>
        <p:spPr>
          <a:xfrm>
            <a:off x="2925722" y="4019582"/>
            <a:ext cx="1091793"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5" name="直線矢印コネクタ 14"/>
          <p:cNvCxnSpPr/>
          <p:nvPr/>
        </p:nvCxnSpPr>
        <p:spPr>
          <a:xfrm>
            <a:off x="7473116" y="394034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67355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9665541" y="381381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9665541" y="3813817"/>
                <a:ext cx="394002" cy="440419"/>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7201264"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201264" y="1254597"/>
                <a:ext cx="588675" cy="651245"/>
              </a:xfrm>
              <a:prstGeom prst="rect">
                <a:avLst/>
              </a:prstGeom>
              <a:blipFill rotWithShape="0">
                <a:blip r:embed="rId7"/>
                <a:stretch>
                  <a:fillRect/>
                </a:stretch>
              </a:blipFill>
            </p:spPr>
            <p:txBody>
              <a:bodyPr/>
              <a:lstStyle/>
              <a:p>
                <a:r>
                  <a:rPr lang="ja-JP" altLang="en-US">
                    <a:noFill/>
                  </a:rPr>
                  <a:t> </a:t>
                </a:r>
              </a:p>
            </p:txBody>
          </p:sp>
        </mc:Fallback>
      </mc:AlternateContent>
      <p:sp>
        <p:nvSpPr>
          <p:cNvPr id="19" name="正方形/長方形 18"/>
          <p:cNvSpPr/>
          <p:nvPr/>
        </p:nvSpPr>
        <p:spPr>
          <a:xfrm>
            <a:off x="7679051" y="3983451"/>
            <a:ext cx="1666422"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20" name="右矢印 19"/>
          <p:cNvSpPr/>
          <p:nvPr/>
        </p:nvSpPr>
        <p:spPr>
          <a:xfrm>
            <a:off x="5297043" y="348424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598825" y="314717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598825" y="3147179"/>
                <a:ext cx="556563" cy="584775"/>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22" name="グループ化 21"/>
          <p:cNvGrpSpPr/>
          <p:nvPr/>
        </p:nvGrpSpPr>
        <p:grpSpPr>
          <a:xfrm>
            <a:off x="3723637" y="1756529"/>
            <a:ext cx="5654986" cy="1451490"/>
            <a:chOff x="3674869" y="3768209"/>
            <a:chExt cx="5654986" cy="1451490"/>
          </a:xfrm>
        </p:grpSpPr>
        <p:sp>
          <p:nvSpPr>
            <p:cNvPr id="23" name="正方形/長方形 22"/>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25" name="正方形/長方形 24"/>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正方形/長方形 25"/>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7" name="フリーフォーム 26"/>
          <p:cNvSpPr/>
          <p:nvPr/>
        </p:nvSpPr>
        <p:spPr>
          <a:xfrm>
            <a:off x="3773043" y="212704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スライド番号プレースホルダー 27"/>
          <p:cNvSpPr>
            <a:spLocks noGrp="1"/>
          </p:cNvSpPr>
          <p:nvPr>
            <p:ph type="sldNum" sz="quarter" idx="4294967295"/>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19196116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a:srcRect t="-1" r="29843" b="28669"/>
          <a:stretch/>
        </p:blipFill>
        <p:spPr>
          <a:xfrm>
            <a:off x="1367287" y="1716501"/>
            <a:ext cx="3036924" cy="3087756"/>
          </a:xfrm>
          <a:prstGeom prst="rect">
            <a:avLst/>
          </a:prstGeom>
        </p:spPr>
      </p:pic>
      <p:sp>
        <p:nvSpPr>
          <p:cNvPr id="2" name="タイトル 1"/>
          <p:cNvSpPr>
            <a:spLocks noGrp="1"/>
          </p:cNvSpPr>
          <p:nvPr>
            <p:ph type="title"/>
          </p:nvPr>
        </p:nvSpPr>
        <p:spPr>
          <a:xfrm>
            <a:off x="762442" y="283483"/>
            <a:ext cx="11473211" cy="733270"/>
          </a:xfrm>
        </p:spPr>
        <p:txBody>
          <a:bodyPr>
            <a:normAutofit/>
          </a:bodyPr>
          <a:lstStyle/>
          <a:p>
            <a:r>
              <a:rPr kumimoji="1" lang="ja-JP" altLang="en-US" sz="3600" dirty="0" smtClean="0"/>
              <a:t>なぜ画像補間が必要か？</a:t>
            </a:r>
            <a:endParaRPr kumimoji="1" lang="ja-JP" altLang="en-US" sz="3600" dirty="0"/>
          </a:p>
        </p:txBody>
      </p:sp>
      <p:grpSp>
        <p:nvGrpSpPr>
          <p:cNvPr id="9" name="グループ化 8"/>
          <p:cNvGrpSpPr/>
          <p:nvPr/>
        </p:nvGrpSpPr>
        <p:grpSpPr>
          <a:xfrm>
            <a:off x="1654584" y="3242554"/>
            <a:ext cx="2522320" cy="74687"/>
            <a:chOff x="5728727" y="3160638"/>
            <a:chExt cx="2522320" cy="74687"/>
          </a:xfrm>
        </p:grpSpPr>
        <p:sp>
          <p:nvSpPr>
            <p:cNvPr id="13" name="円/楕円 1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654584" y="3863489"/>
            <a:ext cx="2522320" cy="74687"/>
            <a:chOff x="5728727" y="3160638"/>
            <a:chExt cx="2522320" cy="74687"/>
          </a:xfrm>
        </p:grpSpPr>
        <p:sp>
          <p:nvSpPr>
            <p:cNvPr id="23" name="円/楕円 2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1654584" y="4484424"/>
            <a:ext cx="2522320" cy="74687"/>
            <a:chOff x="5728727" y="3160638"/>
            <a:chExt cx="2522320" cy="74687"/>
          </a:xfrm>
        </p:grpSpPr>
        <p:sp>
          <p:nvSpPr>
            <p:cNvPr id="29" name="円/楕円 28"/>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1654584" y="2000686"/>
            <a:ext cx="2522320" cy="74687"/>
            <a:chOff x="5728727" y="3160638"/>
            <a:chExt cx="2522320" cy="74687"/>
          </a:xfrm>
        </p:grpSpPr>
        <p:sp>
          <p:nvSpPr>
            <p:cNvPr id="35" name="円/楕円 34"/>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1654584" y="2621620"/>
            <a:ext cx="2522320" cy="74687"/>
            <a:chOff x="5728727" y="3160638"/>
            <a:chExt cx="2522320" cy="74687"/>
          </a:xfrm>
        </p:grpSpPr>
        <p:sp>
          <p:nvSpPr>
            <p:cNvPr id="42" name="円/楕円 41"/>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円/楕円 53"/>
          <p:cNvSpPr/>
          <p:nvPr/>
        </p:nvSpPr>
        <p:spPr>
          <a:xfrm>
            <a:off x="3033398" y="3057538"/>
            <a:ext cx="113414" cy="1134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p:nvSpPr>
        <p:spPr>
          <a:xfrm>
            <a:off x="3116983" y="1177053"/>
            <a:ext cx="1706750" cy="1898158"/>
          </a:xfrm>
          <a:custGeom>
            <a:avLst/>
            <a:gdLst>
              <a:gd name="connsiteX0" fmla="*/ 5172075 w 5172075"/>
              <a:gd name="connsiteY0" fmla="*/ 528522 h 1028585"/>
              <a:gd name="connsiteX1" fmla="*/ 3381375 w 5172075"/>
              <a:gd name="connsiteY1" fmla="*/ 14172 h 1028585"/>
              <a:gd name="connsiteX2" fmla="*/ 0 w 5172075"/>
              <a:gd name="connsiteY2" fmla="*/ 1028585 h 1028585"/>
              <a:gd name="connsiteX0" fmla="*/ 3381375 w 3381375"/>
              <a:gd name="connsiteY0" fmla="*/ 0 h 1014413"/>
              <a:gd name="connsiteX1" fmla="*/ 0 w 3381375"/>
              <a:gd name="connsiteY1" fmla="*/ 1014413 h 1014413"/>
              <a:gd name="connsiteX0" fmla="*/ 2055850 w 2055850"/>
              <a:gd name="connsiteY0" fmla="*/ 0 h 596199"/>
              <a:gd name="connsiteX1" fmla="*/ 0 w 2055850"/>
              <a:gd name="connsiteY1" fmla="*/ 596199 h 596199"/>
              <a:gd name="connsiteX0" fmla="*/ 2055850 w 2055850"/>
              <a:gd name="connsiteY0" fmla="*/ 46061 h 642260"/>
              <a:gd name="connsiteX1" fmla="*/ 0 w 2055850"/>
              <a:gd name="connsiteY1" fmla="*/ 642260 h 642260"/>
              <a:gd name="connsiteX0" fmla="*/ 1474604 w 1474604"/>
              <a:gd name="connsiteY0" fmla="*/ 22018 h 1121491"/>
              <a:gd name="connsiteX1" fmla="*/ 0 w 1474604"/>
              <a:gd name="connsiteY1" fmla="*/ 1121491 h 1121491"/>
              <a:gd name="connsiteX0" fmla="*/ 1474604 w 1474604"/>
              <a:gd name="connsiteY0" fmla="*/ 25308 h 1124781"/>
              <a:gd name="connsiteX1" fmla="*/ 0 w 1474604"/>
              <a:gd name="connsiteY1" fmla="*/ 1124781 h 1124781"/>
              <a:gd name="connsiteX0" fmla="*/ 1269042 w 1269042"/>
              <a:gd name="connsiteY0" fmla="*/ 18350 h 1429712"/>
              <a:gd name="connsiteX1" fmla="*/ 0 w 1269042"/>
              <a:gd name="connsiteY1" fmla="*/ 1429712 h 1429712"/>
              <a:gd name="connsiteX0" fmla="*/ 1269042 w 1269042"/>
              <a:gd name="connsiteY0" fmla="*/ 0 h 1411362"/>
              <a:gd name="connsiteX1" fmla="*/ 0 w 1269042"/>
              <a:gd name="connsiteY1" fmla="*/ 1411362 h 1411362"/>
              <a:gd name="connsiteX0" fmla="*/ 1269042 w 1269042"/>
              <a:gd name="connsiteY0" fmla="*/ 0 h 1411362"/>
              <a:gd name="connsiteX1" fmla="*/ 0 w 1269042"/>
              <a:gd name="connsiteY1" fmla="*/ 1411362 h 1411362"/>
            </a:gdLst>
            <a:ahLst/>
            <a:cxnLst>
              <a:cxn ang="0">
                <a:pos x="connsiteX0" y="connsiteY0"/>
              </a:cxn>
              <a:cxn ang="0">
                <a:pos x="connsiteX1" y="connsiteY1"/>
              </a:cxn>
            </a:cxnLst>
            <a:rect l="l" t="t" r="r" b="b"/>
            <a:pathLst>
              <a:path w="1269042" h="1411362">
                <a:moveTo>
                  <a:pt x="1269042" y="0"/>
                </a:moveTo>
                <a:cubicBezTo>
                  <a:pt x="577151" y="182581"/>
                  <a:pt x="231868" y="697734"/>
                  <a:pt x="0" y="1411362"/>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p:cNvSpPr>
            <a:spLocks noGrp="1"/>
          </p:cNvSpPr>
          <p:nvPr>
            <p:ph idx="1"/>
          </p:nvPr>
        </p:nvSpPr>
        <p:spPr>
          <a:xfrm>
            <a:off x="4940624" y="1995322"/>
            <a:ext cx="5850020" cy="3736334"/>
          </a:xfrm>
        </p:spPr>
        <p:txBody>
          <a:bodyPr>
            <a:normAutofit/>
          </a:bodyPr>
          <a:lstStyle/>
          <a:p>
            <a:pPr>
              <a:lnSpc>
                <a:spcPct val="100000"/>
              </a:lnSpc>
            </a:pPr>
            <a:r>
              <a:rPr kumimoji="1" lang="ja-JP" altLang="en-US" dirty="0" smtClean="0"/>
              <a:t>赤点</a:t>
            </a:r>
            <a:r>
              <a:rPr kumimoji="1" lang="en-US" altLang="ja-JP" dirty="0" smtClean="0"/>
              <a:t>: </a:t>
            </a:r>
            <a:r>
              <a:rPr kumimoji="1" lang="ja-JP" altLang="en-US" dirty="0" smtClean="0"/>
              <a:t>サンプリングしたい場所</a:t>
            </a:r>
            <a:endParaRPr kumimoji="1" lang="en-US" altLang="ja-JP" dirty="0" smtClean="0"/>
          </a:p>
          <a:p>
            <a:pPr>
              <a:lnSpc>
                <a:spcPct val="100000"/>
              </a:lnSpc>
            </a:pPr>
            <a:r>
              <a:rPr lang="ja-JP" altLang="en-US" dirty="0" smtClean="0"/>
              <a:t>青点</a:t>
            </a:r>
            <a:r>
              <a:rPr lang="en-US" altLang="ja-JP" dirty="0" smtClean="0"/>
              <a:t>: </a:t>
            </a:r>
            <a:r>
              <a:rPr lang="ja-JP" altLang="en-US" dirty="0" smtClean="0"/>
              <a:t>画素値が存在する場所</a:t>
            </a:r>
            <a:endParaRPr lang="en-US" altLang="ja-JP" dirty="0" smtClean="0"/>
          </a:p>
          <a:p>
            <a:pPr>
              <a:lnSpc>
                <a:spcPct val="100000"/>
              </a:lnSpc>
            </a:pPr>
            <a:endParaRPr lang="en-US" altLang="ja-JP" dirty="0" smtClean="0"/>
          </a:p>
          <a:p>
            <a:pPr marL="0" indent="0">
              <a:lnSpc>
                <a:spcPct val="100000"/>
              </a:lnSpc>
              <a:buNone/>
            </a:pPr>
            <a:r>
              <a:rPr lang="ja-JP" altLang="en-US" dirty="0" smtClean="0">
                <a:sym typeface="Wingdings" panose="05000000000000000000" pitchFamily="2" charset="2"/>
              </a:rPr>
              <a:t>赤点</a:t>
            </a:r>
            <a:r>
              <a:rPr lang="ja-JP" altLang="en-US" dirty="0">
                <a:sym typeface="Wingdings" panose="05000000000000000000" pitchFamily="2" charset="2"/>
              </a:rPr>
              <a:t>の場所の画素値は？</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一番近い画素値を使う</a:t>
            </a:r>
            <a:r>
              <a:rPr lang="en-US" altLang="ja-JP" dirty="0">
                <a:sym typeface="Wingdings" panose="05000000000000000000" pitchFamily="2" charset="2"/>
              </a:rPr>
              <a:t>?</a:t>
            </a:r>
            <a:r>
              <a:rPr lang="ja-JP" altLang="en-US" dirty="0">
                <a:sym typeface="Wingdings" panose="05000000000000000000" pitchFamily="2" charset="2"/>
              </a:rPr>
              <a:t>？</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近傍画素を混ぜる？？　</a:t>
            </a:r>
            <a:endParaRPr lang="ja-JP" altLang="en-US" dirty="0"/>
          </a:p>
          <a:p>
            <a:pPr marL="0" indent="0">
              <a:lnSpc>
                <a:spcPct val="100000"/>
              </a:lnSpc>
              <a:buNone/>
            </a:pPr>
            <a:r>
              <a:rPr lang="en-US" altLang="ja-JP" dirty="0" smtClean="0">
                <a:sym typeface="Wingdings" panose="05000000000000000000" pitchFamily="2" charset="2"/>
              </a:rPr>
              <a:t> </a:t>
            </a:r>
            <a:r>
              <a:rPr lang="ja-JP" altLang="en-US" dirty="0" smtClean="0">
                <a:sym typeface="Wingdings" panose="05000000000000000000" pitchFamily="2" charset="2"/>
              </a:rPr>
              <a:t>補間する</a:t>
            </a:r>
            <a:endParaRPr kumimoji="1" lang="ja-JP" altLang="en-US" dirty="0"/>
          </a:p>
        </p:txBody>
      </p:sp>
      <p:sp>
        <p:nvSpPr>
          <p:cNvPr id="57" name="コンテンツ プレースホルダー 2"/>
          <p:cNvSpPr txBox="1">
            <a:spLocks/>
          </p:cNvSpPr>
          <p:nvPr/>
        </p:nvSpPr>
        <p:spPr>
          <a:xfrm>
            <a:off x="5135398" y="4484424"/>
            <a:ext cx="5850020" cy="1582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563337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補間法（</a:t>
            </a:r>
            <a:r>
              <a:rPr lang="en-US" altLang="ja-JP" sz="3600" dirty="0" smtClean="0"/>
              <a:t>1D</a:t>
            </a:r>
            <a:r>
              <a:rPr lang="ja-JP" altLang="en-US" sz="3600" dirty="0" smtClean="0"/>
              <a:t>）</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sp>
        <p:nvSpPr>
          <p:cNvPr id="23" name="円/楕円 22"/>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p:cNvSpPr txBox="1"/>
              <p:nvPr/>
            </p:nvSpPr>
            <p:spPr>
              <a:xfrm>
                <a:off x="530614" y="4435644"/>
                <a:ext cx="8101321" cy="2285241"/>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が整数の位置のみに値が存在</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出力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を補間</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した関数</a:t>
                </a:r>
                <a14:m>
                  <m:oMath xmlns:m="http://schemas.openxmlformats.org/officeDocument/2006/math">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修正</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連続関数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30614" y="4435644"/>
                <a:ext cx="8101321" cy="2285241"/>
              </a:xfrm>
              <a:prstGeom prst="rect">
                <a:avLst/>
              </a:prstGeom>
              <a:blipFill rotWithShape="0">
                <a:blip r:embed="rId2"/>
                <a:stretch>
                  <a:fillRect l="-1505" t="-24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3"/>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4"/>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5"/>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6"/>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7"/>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4073682" y="3110984"/>
                <a:ext cx="50808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073682" y="3110984"/>
                <a:ext cx="508088" cy="584775"/>
              </a:xfrm>
              <a:prstGeom prst="rect">
                <a:avLst/>
              </a:prstGeom>
              <a:blipFill rotWithShape="0">
                <a:blip r:embed="rId8"/>
                <a:stretch>
                  <a:fillRect/>
                </a:stretch>
              </a:blipFill>
            </p:spPr>
            <p:txBody>
              <a:bodyPr/>
              <a:lstStyle/>
              <a:p>
                <a:r>
                  <a:rPr lang="ja-JP" altLang="en-US">
                    <a:noFill/>
                  </a:rPr>
                  <a:t> </a:t>
                </a:r>
              </a:p>
            </p:txBody>
          </p:sp>
        </mc:Fallback>
      </mc:AlternateContent>
      <p:sp>
        <p:nvSpPr>
          <p:cNvPr id="7" name="スライド番号プレースホルダー 6"/>
          <p:cNvSpPr>
            <a:spLocks noGrp="1"/>
          </p:cNvSpPr>
          <p:nvPr>
            <p:ph type="sldNum" sz="quarter" idx="4294967295"/>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9047050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Nearest Neighbor </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grpSp>
        <p:nvGrpSpPr>
          <p:cNvPr id="28" name="グループ化 27"/>
          <p:cNvGrpSpPr/>
          <p:nvPr/>
        </p:nvGrpSpPr>
        <p:grpSpPr>
          <a:xfrm>
            <a:off x="6278429"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sp>
        <p:nvSpPr>
          <p:cNvPr id="43" name="円/楕円 42"/>
          <p:cNvSpPr/>
          <p:nvPr/>
        </p:nvSpPr>
        <p:spPr>
          <a:xfrm>
            <a:off x="6853828"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493309"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132786"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772267"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408914"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p:cNvGrpSpPr/>
          <p:nvPr/>
        </p:nvGrpSpPr>
        <p:grpSpPr>
          <a:xfrm>
            <a:off x="6278429" y="1899709"/>
            <a:ext cx="3501234" cy="833967"/>
            <a:chOff x="6278429" y="1899709"/>
            <a:chExt cx="3501234" cy="833967"/>
          </a:xfrm>
        </p:grpSpPr>
        <p:cxnSp>
          <p:nvCxnSpPr>
            <p:cNvPr id="5" name="直線コネクタ 4"/>
            <p:cNvCxnSpPr/>
            <p:nvPr/>
          </p:nvCxnSpPr>
          <p:spPr>
            <a:xfrm flipH="1">
              <a:off x="6278429" y="2733675"/>
              <a:ext cx="96374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241746" y="2466975"/>
              <a:ext cx="6519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884880" y="1899709"/>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V="1">
              <a:off x="7241745" y="2466975"/>
              <a:ext cx="0" cy="26670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7893682" y="1899709"/>
              <a:ext cx="0" cy="567267"/>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8497026" y="2099734"/>
              <a:ext cx="6664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8501063" y="1899710"/>
              <a:ext cx="0" cy="200024"/>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9163480" y="2717796"/>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9163480" y="2099735"/>
              <a:ext cx="0" cy="61806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0" name="テキスト ボックス 59"/>
              <p:cNvSpPr txBox="1"/>
              <p:nvPr/>
            </p:nvSpPr>
            <p:spPr>
              <a:xfrm>
                <a:off x="5970751" y="4316144"/>
                <a:ext cx="6385458" cy="2090124"/>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最近傍画素の値を使う</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800" b="0" i="0"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a14:m>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a:t>
                </a:r>
              </a:p>
              <a:p>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はガウス記号</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t</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を超えない最大の整数</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5970751" y="4316144"/>
                <a:ext cx="6385458" cy="2090124"/>
              </a:xfrm>
              <a:prstGeom prst="rect">
                <a:avLst/>
              </a:prstGeom>
              <a:blipFill rotWithShape="0">
                <a:blip r:embed="rId2"/>
                <a:stretch>
                  <a:fillRect l="-1908" t="-2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0615" y="4435644"/>
                <a:ext cx="3965186" cy="523220"/>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3"/>
                <a:stretch>
                  <a:fillRect l="-3072" t="-10588" b="-35294"/>
                </a:stretch>
              </a:blipFill>
            </p:spPr>
            <p:txBody>
              <a:bodyPr/>
              <a:lstStyle/>
              <a:p>
                <a:r>
                  <a:rPr lang="ja-JP" altLang="en-US">
                    <a:noFill/>
                  </a:rPr>
                  <a:t> </a:t>
                </a:r>
              </a:p>
            </p:txBody>
          </p:sp>
        </mc:Fallback>
      </mc:AlternateContent>
      <p:sp>
        <p:nvSpPr>
          <p:cNvPr id="55" name="円/楕円 54"/>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4"/>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6"/>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7"/>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8"/>
                <a:stretch>
                  <a:fillRect l="-2353" b="-18667"/>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8191016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dirty="0" smtClean="0"/>
              <a:t>Linear</a:t>
            </a:r>
            <a:r>
              <a:rPr lang="ja-JP" altLang="en-US" sz="3600" dirty="0" smtClean="0"/>
              <a:t> </a:t>
            </a:r>
            <a:r>
              <a:rPr lang="en-US" altLang="ja-JP" sz="3600" dirty="0" smtClean="0"/>
              <a:t>Interpolation</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grpSp>
        <p:nvGrpSpPr>
          <p:cNvPr id="28" name="グループ化 27"/>
          <p:cNvGrpSpPr/>
          <p:nvPr/>
        </p:nvGrpSpPr>
        <p:grpSpPr>
          <a:xfrm>
            <a:off x="6578802"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sp>
        <p:nvSpPr>
          <p:cNvPr id="43" name="円/楕円 42"/>
          <p:cNvSpPr/>
          <p:nvPr/>
        </p:nvSpPr>
        <p:spPr>
          <a:xfrm>
            <a:off x="7154201"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790896" y="240065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435999" y="183002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9072640"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706030" y="2650346"/>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1732" y="4202121"/>
                <a:ext cx="6385458" cy="3112327"/>
              </a:xfrm>
              <a:prstGeom prst="rect">
                <a:avLst/>
              </a:prstGeom>
              <a:noFill/>
            </p:spPr>
            <p:txBody>
              <a:bodyPr wrap="square" rtlCol="0">
                <a:spAutoFit/>
              </a:bodyPr>
              <a:lstStyle/>
              <a:p>
                <a:pPr>
                  <a:spcBef>
                    <a:spcPts val="1200"/>
                  </a:spcBef>
                </a:pPr>
                <a:r>
                  <a:rPr kumimoji="1"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前後２画素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を線形に補間する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0" dirty="0"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e>
                    </m:d>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𝑏</m:t>
                            </m:r>
                          </m:sub>
                        </m:sSub>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b="0" dirty="0" smtClean="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1732" y="4202121"/>
                <a:ext cx="6385458" cy="3112327"/>
              </a:xfrm>
              <a:prstGeom prst="rect">
                <a:avLst/>
              </a:prstGeom>
              <a:blipFill rotWithShape="0">
                <a:blip r:embed="rId2"/>
                <a:stretch>
                  <a:fillRect l="-1528" t="-1566"/>
                </a:stretch>
              </a:blipFill>
            </p:spPr>
            <p:txBody>
              <a:bodyPr/>
              <a:lstStyle/>
              <a:p>
                <a:r>
                  <a:rPr lang="ja-JP" altLang="en-US">
                    <a:noFill/>
                  </a:rPr>
                  <a:t> </a:t>
                </a:r>
              </a:p>
            </p:txBody>
          </p:sp>
        </mc:Fallback>
      </mc:AlternateContent>
      <p:cxnSp>
        <p:nvCxnSpPr>
          <p:cNvPr id="54" name="直線コネクタ 53"/>
          <p:cNvCxnSpPr/>
          <p:nvPr/>
        </p:nvCxnSpPr>
        <p:spPr>
          <a:xfrm flipH="1">
            <a:off x="7212270" y="2464908"/>
            <a:ext cx="647927" cy="2694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7847894" y="1886752"/>
            <a:ext cx="666568" cy="5849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8495821" y="1897508"/>
            <a:ext cx="638062" cy="20452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9125172" y="2099861"/>
            <a:ext cx="644336" cy="6179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4859607" y="6097142"/>
            <a:ext cx="201108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5174763"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6365610"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5709220" y="6132026"/>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24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5709220" y="6132026"/>
                <a:ext cx="426399" cy="461665"/>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74" name="直線矢印コネクタ 73"/>
          <p:cNvCxnSpPr/>
          <p:nvPr/>
        </p:nvCxnSpPr>
        <p:spPr>
          <a:xfrm flipV="1">
            <a:off x="5940886" y="4902001"/>
            <a:ext cx="0" cy="134538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4938753"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𝑎</m:t>
                          </m:r>
                        </m:sub>
                      </m:sSub>
                    </m:oMath>
                  </m:oMathPara>
                </a14:m>
                <a:endParaRPr lang="ja-JP" altLang="en-US" sz="2400"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4938753" y="6132026"/>
                <a:ext cx="573362"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6184688"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oMath>
                  </m:oMathPara>
                </a14:m>
                <a:endParaRPr lang="ja-JP" altLang="en-US" sz="2400"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6184688" y="6132026"/>
                <a:ext cx="573362" cy="461665"/>
              </a:xfrm>
              <a:prstGeom prst="rect">
                <a:avLst/>
              </a:prstGeom>
              <a:blipFill rotWithShape="0">
                <a:blip r:embed="rId6"/>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p:cNvSpPr/>
              <p:nvPr/>
            </p:nvSpPr>
            <p:spPr>
              <a:xfrm>
                <a:off x="4754656" y="5273650"/>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𝑎</m:t>
                              </m:r>
                            </m:sub>
                          </m:sSub>
                        </m:e>
                      </m:d>
                    </m:oMath>
                  </m:oMathPara>
                </a14:m>
                <a:endParaRPr lang="ja-JP" altLang="en-US"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4754656" y="5273650"/>
                <a:ext cx="803169" cy="369332"/>
              </a:xfrm>
              <a:prstGeom prst="rect">
                <a:avLst/>
              </a:prstGeom>
              <a:blipFill rotWithShape="0">
                <a:blip r:embed="rId7"/>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5964024" y="4657798"/>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e>
                      </m:d>
                    </m:oMath>
                  </m:oMathPara>
                </a14:m>
                <a:endParaRPr lang="ja-JP" altLang="en-US"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5964024" y="4657798"/>
                <a:ext cx="803169" cy="369332"/>
              </a:xfrm>
              <a:prstGeom prst="rect">
                <a:avLst/>
              </a:prstGeom>
              <a:blipFill rotWithShape="0">
                <a:blip r:embed="rId8"/>
                <a:stretch>
                  <a:fillRect b="-13115"/>
                </a:stretch>
              </a:blipFill>
            </p:spPr>
            <p:txBody>
              <a:bodyPr/>
              <a:lstStyle/>
              <a:p>
                <a:r>
                  <a:rPr lang="ja-JP" altLang="en-US">
                    <a:noFill/>
                  </a:rPr>
                  <a:t> </a:t>
                </a:r>
              </a:p>
            </p:txBody>
          </p:sp>
        </mc:Fallback>
      </mc:AlternateContent>
      <p:sp>
        <p:nvSpPr>
          <p:cNvPr id="81" name="円/楕円 80"/>
          <p:cNvSpPr/>
          <p:nvPr/>
        </p:nvSpPr>
        <p:spPr>
          <a:xfrm>
            <a:off x="5107807" y="5217784"/>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6302948" y="458791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H="1" flipV="1">
            <a:off x="5170468" y="5922631"/>
            <a:ext cx="770418" cy="7496"/>
          </a:xfrm>
          <a:prstGeom prst="straightConnector1">
            <a:avLst/>
          </a:prstGeom>
          <a:ln w="12700">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5383987" y="5566102"/>
                <a:ext cx="3829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oMath>
                  </m:oMathPara>
                </a14:m>
                <a:endParaRPr lang="ja-JP" altLang="en-US" sz="2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5383987" y="5566102"/>
                <a:ext cx="382925"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86" name="円/楕円 85"/>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2" name="正方形/長方形 91"/>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92" name="正方形/長方形 91"/>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10"/>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正方形/長方形 92"/>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93" name="正方形/長方形 92"/>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11"/>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12"/>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4"/>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5"/>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530615" y="4435644"/>
                <a:ext cx="3965186" cy="523220"/>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7"/>
                <a:stretch>
                  <a:fillRect l="-3072" t="-10588" b="-35294"/>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25955443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smtClean="0"/>
              <a:t>Hermite</a:t>
            </a:r>
            <a:r>
              <a:rPr lang="en-US" altLang="ja-JP" sz="3600" dirty="0" smtClean="0"/>
              <a:t> Cubic Spline </a:t>
            </a:r>
            <a:r>
              <a:rPr lang="en-US" altLang="ja-JP" sz="3600" b="1" dirty="0" smtClean="0"/>
              <a:t>Interpolation</a:t>
            </a:r>
            <a:endParaRPr kumimoji="1" lang="ja-JP" altLang="en-US" sz="3600" b="1" dirty="0"/>
          </a:p>
        </p:txBody>
      </p:sp>
      <p:grpSp>
        <p:nvGrpSpPr>
          <p:cNvPr id="89" name="グループ化 88"/>
          <p:cNvGrpSpPr/>
          <p:nvPr/>
        </p:nvGrpSpPr>
        <p:grpSpPr>
          <a:xfrm>
            <a:off x="1275609" y="3254246"/>
            <a:ext cx="3698726" cy="3497710"/>
            <a:chOff x="515257" y="2099214"/>
            <a:chExt cx="2915257" cy="2756820"/>
          </a:xfrm>
        </p:grpSpPr>
        <p:cxnSp>
          <p:nvCxnSpPr>
            <p:cNvPr id="90" name="直線矢印コネクタ 89"/>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グループ化 91"/>
            <p:cNvGrpSpPr/>
            <p:nvPr/>
          </p:nvGrpSpPr>
          <p:grpSpPr>
            <a:xfrm>
              <a:off x="1156154" y="2370666"/>
              <a:ext cx="1914185" cy="2023703"/>
              <a:chOff x="992869" y="3730171"/>
              <a:chExt cx="1432833" cy="858242"/>
            </a:xfrm>
          </p:grpSpPr>
          <p:cxnSp>
            <p:nvCxnSpPr>
              <p:cNvPr id="97" name="直線矢印コネクタ 96"/>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93" name="テキスト ボックス 92"/>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94" name="テキスト ボックス 9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95" name="テキスト ボックス 94"/>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96" name="テキスト ボックス 9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01" name="円/楕円 100"/>
          <p:cNvSpPr/>
          <p:nvPr/>
        </p:nvSpPr>
        <p:spPr>
          <a:xfrm>
            <a:off x="2005645"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2816985"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p:nvPr/>
        </p:nvSpPr>
        <p:spPr>
          <a:xfrm>
            <a:off x="3628320"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4439661"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5" name="テキスト ボックス 104"/>
              <p:cNvSpPr txBox="1"/>
              <p:nvPr/>
            </p:nvSpPr>
            <p:spPr>
              <a:xfrm>
                <a:off x="1975104" y="1410153"/>
                <a:ext cx="6848166" cy="1908215"/>
              </a:xfrm>
              <a:prstGeom prst="rect">
                <a:avLst/>
              </a:prstGeom>
              <a:noFill/>
            </p:spPr>
            <p:txBody>
              <a:bodyPr wrap="square" rtlCol="0">
                <a:spAutoFit/>
              </a:bodyPr>
              <a:lstStyle/>
              <a:p>
                <a:pPr>
                  <a:spcBef>
                    <a:spcPts val="1200"/>
                  </a:spcBef>
                </a:pP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区間</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を補間するとき</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ja-JP" altLang="en-US" sz="200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における</m:t>
                    </m:r>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勾配も制約する</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勾配制約を計算するため</a:t>
                </a: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4</m:t>
                        </m:r>
                      </m:sub>
                    </m:sSub>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1975104" y="1410153"/>
                <a:ext cx="6848166" cy="1908215"/>
              </a:xfrm>
              <a:prstGeom prst="rect">
                <a:avLst/>
              </a:prstGeom>
              <a:blipFill>
                <a:blip r:embed="rId2"/>
                <a:stretch>
                  <a:fillRect l="-1336" t="-2556"/>
                </a:stretch>
              </a:blipFill>
            </p:spPr>
            <p:txBody>
              <a:bodyPr/>
              <a:lstStyle/>
              <a:p>
                <a:r>
                  <a:rPr lang="ja-JP" altLang="en-US">
                    <a:noFill/>
                  </a:rPr>
                  <a:t> </a:t>
                </a:r>
              </a:p>
            </p:txBody>
          </p:sp>
        </mc:Fallback>
      </mc:AlternateContent>
      <p:grpSp>
        <p:nvGrpSpPr>
          <p:cNvPr id="107" name="グループ化 106"/>
          <p:cNvGrpSpPr/>
          <p:nvPr/>
        </p:nvGrpSpPr>
        <p:grpSpPr>
          <a:xfrm>
            <a:off x="6566937" y="3254246"/>
            <a:ext cx="3698726" cy="3497710"/>
            <a:chOff x="515257" y="2099214"/>
            <a:chExt cx="2915257" cy="2756820"/>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16" name="テキスト ボックス 115"/>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17" name="テキスト ボックス 116"/>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118" name="テキスト ボックス 117"/>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23" name="円/楕円 122"/>
          <p:cNvSpPr/>
          <p:nvPr/>
        </p:nvSpPr>
        <p:spPr>
          <a:xfrm>
            <a:off x="7296973"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8108313"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8919648"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9730989"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8" name="直線コネクタ 127"/>
          <p:cNvCxnSpPr/>
          <p:nvPr/>
        </p:nvCxnSpPr>
        <p:spPr>
          <a:xfrm flipV="1">
            <a:off x="2705100" y="4354195"/>
            <a:ext cx="374650" cy="231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457575" y="4133851"/>
            <a:ext cx="460375" cy="507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8183880" y="41620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8001000" y="43465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8753475" y="41338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8265216" y="3650734"/>
                <a:ext cx="7046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8265216" y="3650734"/>
                <a:ext cx="704616" cy="369332"/>
              </a:xfrm>
              <a:prstGeom prst="rect">
                <a:avLst/>
              </a:prstGeom>
              <a:blipFill rotWithShape="0">
                <a:blip r:embed="rId3"/>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1867372" y="470737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1867372" y="4707374"/>
                <a:ext cx="510909" cy="461665"/>
              </a:xfrm>
              <a:prstGeom prst="rect">
                <a:avLst/>
              </a:prstGeom>
              <a:blipFill rotWithShape="0">
                <a:blip r:embed="rId4"/>
                <a:stretch>
                  <a:fillRect l="-238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正方形/長方形 129"/>
              <p:cNvSpPr/>
              <p:nvPr/>
            </p:nvSpPr>
            <p:spPr>
              <a:xfrm>
                <a:off x="2659852" y="3853934"/>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130" name="正方形/長方形 129"/>
              <p:cNvSpPr>
                <a:spLocks noRot="1" noChangeAspect="1" noMove="1" noResize="1" noEditPoints="1" noAdjustHandles="1" noChangeArrowheads="1" noChangeShapeType="1" noTextEdit="1"/>
              </p:cNvSpPr>
              <p:nvPr/>
            </p:nvSpPr>
            <p:spPr>
              <a:xfrm>
                <a:off x="2659852" y="3853934"/>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正方形/長方形 130"/>
              <p:cNvSpPr/>
              <p:nvPr/>
            </p:nvSpPr>
            <p:spPr>
              <a:xfrm>
                <a:off x="3513292" y="3573518"/>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131" name="正方形/長方形 130"/>
              <p:cNvSpPr>
                <a:spLocks noRot="1" noChangeAspect="1" noMove="1" noResize="1" noEditPoints="1" noAdjustHandles="1" noChangeArrowheads="1" noChangeShapeType="1" noTextEdit="1"/>
              </p:cNvSpPr>
              <p:nvPr/>
            </p:nvSpPr>
            <p:spPr>
              <a:xfrm>
                <a:off x="3513292" y="3573518"/>
                <a:ext cx="518026" cy="461665"/>
              </a:xfrm>
              <a:prstGeom prst="rect">
                <a:avLst/>
              </a:prstGeom>
              <a:blipFill rotWithShape="0">
                <a:blip r:embed="rId6"/>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293580" y="4085582"/>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132" name="正方形/長方形 131"/>
              <p:cNvSpPr>
                <a:spLocks noRot="1" noChangeAspect="1" noMove="1" noResize="1" noEditPoints="1" noAdjustHandles="1" noChangeArrowheads="1" noChangeShapeType="1" noTextEdit="1"/>
              </p:cNvSpPr>
              <p:nvPr/>
            </p:nvSpPr>
            <p:spPr>
              <a:xfrm>
                <a:off x="4293580" y="4085582"/>
                <a:ext cx="518026" cy="461665"/>
              </a:xfrm>
              <a:prstGeom prst="rect">
                <a:avLst/>
              </a:prstGeom>
              <a:blipFill rotWithShape="0">
                <a:blip r:embed="rId7"/>
                <a:stretch>
                  <a:fillRect l="-1176" b="-1710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586351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4000" dirty="0" smtClean="0"/>
              <a:t>内積の意味</a:t>
            </a:r>
            <a:endParaRPr kumimoji="1" lang="ja-JP" altLang="en-US" sz="4000" dirty="0"/>
          </a:p>
        </p:txBody>
      </p:sp>
      <p:cxnSp>
        <p:nvCxnSpPr>
          <p:cNvPr id="5" name="直線矢印コネクタ 4"/>
          <p:cNvCxnSpPr/>
          <p:nvPr/>
        </p:nvCxnSpPr>
        <p:spPr>
          <a:xfrm flipV="1">
            <a:off x="6827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688848" y="2922115"/>
            <a:ext cx="4931664" cy="177393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8117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0226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30130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20886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886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117620" y="2988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5117620" y="2988528"/>
                <a:ext cx="654346" cy="76944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6922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正方形/長方形 22"/>
              <p:cNvSpPr/>
              <p:nvPr/>
            </p:nvSpPr>
            <p:spPr>
              <a:xfrm>
                <a:off x="2898295" y="3798153"/>
                <a:ext cx="76976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0" smtClean="0">
                          <a:solidFill>
                            <a:srgbClr val="0000FF"/>
                          </a:solidFill>
                          <a:latin typeface="Cambria Math" panose="02040503050406030204" pitchFamily="18" charset="0"/>
                        </a:rPr>
                        <m:t>′</m:t>
                      </m:r>
                    </m:oMath>
                  </m:oMathPara>
                </a14:m>
                <a:endParaRPr lang="ja-JP" altLang="en-US" sz="4400" dirty="0">
                  <a:solidFill>
                    <a:srgbClr val="0000FF"/>
                  </a:solidFill>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898295" y="3798153"/>
                <a:ext cx="769763" cy="76944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780570" y="4998303"/>
                <a:ext cx="47255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𝐛</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780570" y="4998303"/>
                <a:ext cx="4725589" cy="7694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14512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4512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818670" y="6027003"/>
                <a:ext cx="4541628"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に射影し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両者の長さを掛け合わせたもの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818670" y="6027003"/>
                <a:ext cx="4541628" cy="830997"/>
              </a:xfrm>
              <a:prstGeom prst="rect">
                <a:avLst/>
              </a:prstGeom>
              <a:blipFill rotWithShape="0">
                <a:blip r:embed="rId7"/>
                <a:stretch>
                  <a:fillRect l="-2013" t="-4412" r="-1208" b="-16176"/>
                </a:stretch>
              </a:blipFill>
            </p:spPr>
            <p:txBody>
              <a:bodyPr/>
              <a:lstStyle/>
              <a:p>
                <a:r>
                  <a:rPr lang="ja-JP" altLang="en-US">
                    <a:noFill/>
                  </a:rPr>
                  <a:t> </a:t>
                </a:r>
              </a:p>
            </p:txBody>
          </p:sp>
        </mc:Fallback>
      </mc:AlternateContent>
      <p:cxnSp>
        <p:nvCxnSpPr>
          <p:cNvPr id="27" name="直線矢印コネクタ 26"/>
          <p:cNvCxnSpPr/>
          <p:nvPr/>
        </p:nvCxnSpPr>
        <p:spPr>
          <a:xfrm flipV="1">
            <a:off x="72359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7242048" y="3509407"/>
            <a:ext cx="3298952" cy="118664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93649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95758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95662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6418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6418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0464320" y="3115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10464320" y="3115528"/>
                <a:ext cx="654346" cy="769441"/>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4" name="直線矢印コネクタ 33"/>
          <p:cNvCxnSpPr/>
          <p:nvPr/>
        </p:nvCxnSpPr>
        <p:spPr>
          <a:xfrm flipV="1">
            <a:off x="72454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p:cNvSpPr/>
              <p:nvPr/>
            </p:nvSpPr>
            <p:spPr>
              <a:xfrm>
                <a:off x="7333770" y="4998303"/>
                <a:ext cx="4027128"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36" name="正方形/長方形 35"/>
              <p:cNvSpPr>
                <a:spLocks noRot="1" noChangeAspect="1" noMove="1" noResize="1" noEditPoints="1" noAdjustHandles="1" noChangeArrowheads="1" noChangeShapeType="1" noTextEdit="1"/>
              </p:cNvSpPr>
              <p:nvPr/>
            </p:nvSpPr>
            <p:spPr>
              <a:xfrm>
                <a:off x="7333770" y="4998303"/>
                <a:ext cx="4027128" cy="769441"/>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0044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0044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7042" y="6027003"/>
                <a:ext cx="546495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に射影した長さ</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7042" y="6027003"/>
                <a:ext cx="5464958" cy="461665"/>
              </a:xfrm>
              <a:prstGeom prst="rect">
                <a:avLst/>
              </a:prstGeom>
              <a:blipFill rotWithShape="0">
                <a:blip r:embed="rId10"/>
                <a:stretch>
                  <a:fillRect l="-1786" t="-8000" r="-781"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7149620" y="1451828"/>
                <a:ext cx="2839624" cy="646331"/>
              </a:xfrm>
              <a:prstGeom prst="rect">
                <a:avLst/>
              </a:prstGeom>
            </p:spPr>
            <p:txBody>
              <a:bodyPr wrap="none">
                <a:spAutoFit/>
              </a:bodyPr>
              <a:lstStyle/>
              <a:p>
                <a14:m>
                  <m:oMath xmlns:m="http://schemas.openxmlformats.org/officeDocument/2006/math">
                    <m:d>
                      <m:dPr>
                        <m:begChr m:val="|"/>
                        <m:endChr m:val="|"/>
                        <m:ctrlPr>
                          <a:rPr lang="en-US" altLang="ja-JP" sz="3600" b="1" i="1" smtClean="0">
                            <a:solidFill>
                              <a:srgbClr val="FF0000"/>
                            </a:solidFill>
                            <a:latin typeface="Cambria Math" panose="02040503050406030204" pitchFamily="18" charset="0"/>
                          </a:rPr>
                        </m:ctrlPr>
                      </m:dPr>
                      <m:e>
                        <m:r>
                          <a:rPr lang="en-US" altLang="ja-JP" sz="3600" b="1">
                            <a:solidFill>
                              <a:srgbClr val="FF0000"/>
                            </a:solidFill>
                            <a:latin typeface="Cambria Math" panose="02040503050406030204" pitchFamily="18" charset="0"/>
                          </a:rPr>
                          <m:t>𝐛</m:t>
                        </m:r>
                      </m:e>
                    </m:d>
                    <m:r>
                      <a:rPr lang="en-US" altLang="ja-JP" sz="3600" b="1" i="0" smtClean="0">
                        <a:solidFill>
                          <a:schemeClr val="tx1"/>
                        </a:solidFill>
                        <a:latin typeface="Cambria Math" panose="02040503050406030204" pitchFamily="18" charset="0"/>
                      </a:rPr>
                      <m:t>=</m:t>
                    </m:r>
                    <m:r>
                      <a:rPr lang="en-US" altLang="ja-JP" sz="3600" b="0" i="0" smtClean="0">
                        <a:solidFill>
                          <a:schemeClr val="tx1"/>
                        </a:solidFill>
                        <a:latin typeface="Cambria Math" panose="02040503050406030204" pitchFamily="18" charset="0"/>
                      </a:rPr>
                      <m:t>1</m:t>
                    </m:r>
                  </m:oMath>
                </a14:m>
                <a:r>
                  <a:rPr lang="ja-JP" altLang="en-US" sz="3600" dirty="0" smtClean="0">
                    <a:solidFill>
                      <a:schemeClr val="tx1"/>
                    </a:solidFill>
                  </a:rPr>
                  <a:t>のとき</a:t>
                </a:r>
                <a:endParaRPr lang="ja-JP" altLang="en-US" sz="3600" dirty="0">
                  <a:solidFill>
                    <a:schemeClr val="tx1"/>
                  </a:solidFill>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149620" y="1451828"/>
                <a:ext cx="2839624" cy="646331"/>
              </a:xfrm>
              <a:prstGeom prst="rect">
                <a:avLst/>
              </a:prstGeom>
              <a:blipFill rotWithShape="0">
                <a:blip r:embed="rId11"/>
                <a:stretch>
                  <a:fillRect t="-18868" r="-4506" b="-301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24228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smtClean="0"/>
              <a:t>Hermite</a:t>
            </a:r>
            <a:r>
              <a:rPr lang="en-US" altLang="ja-JP" sz="3600" dirty="0" smtClean="0"/>
              <a:t> Cubic Spline </a:t>
            </a:r>
            <a:r>
              <a:rPr lang="en-US" altLang="ja-JP" sz="3600" b="1" dirty="0" smtClean="0"/>
              <a:t>Interpolation</a:t>
            </a:r>
            <a:endParaRPr kumimoji="1" lang="ja-JP" altLang="en-US" sz="3600" b="1"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676656" y="2157928"/>
                <a:ext cx="4956048" cy="1231106"/>
              </a:xfrm>
              <a:prstGeom prst="rect">
                <a:avLst/>
              </a:prstGeom>
              <a:noFill/>
            </p:spPr>
            <p:txBody>
              <a:bodyPr wrap="square" rtlCol="0">
                <a:spAutoFit/>
              </a:bodyPr>
              <a:lstStyle/>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76656" y="2157928"/>
                <a:ext cx="4956048" cy="1231106"/>
              </a:xfrm>
              <a:prstGeom prst="rect">
                <a:avLst/>
              </a:prstGeom>
              <a:blipFill rotWithShape="0">
                <a:blip r:embed="rId2"/>
                <a:stretch>
                  <a:fillRect l="-984" t="-1980"/>
                </a:stretch>
              </a:blipFill>
            </p:spPr>
            <p:txBody>
              <a:bodyPr/>
              <a:lstStyle/>
              <a:p>
                <a:r>
                  <a:rPr lang="ja-JP" altLang="en-US">
                    <a:noFill/>
                  </a:rPr>
                  <a:t> </a:t>
                </a:r>
              </a:p>
            </p:txBody>
          </p:sp>
        </mc:Fallback>
      </mc:AlternateContent>
      <p:grpSp>
        <p:nvGrpSpPr>
          <p:cNvPr id="107" name="グループ化 106"/>
          <p:cNvGrpSpPr/>
          <p:nvPr/>
        </p:nvGrpSpPr>
        <p:grpSpPr>
          <a:xfrm>
            <a:off x="432837" y="3433550"/>
            <a:ext cx="3698726" cy="3029234"/>
            <a:chOff x="515257" y="2370666"/>
            <a:chExt cx="2915257" cy="2387577"/>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363874"/>
            </a:xfrm>
            <a:prstGeom prst="rect">
              <a:avLst/>
            </a:prstGeom>
            <a:noFill/>
          </p:spPr>
          <p:txBody>
            <a:bodyPr wrap="square" rtlCol="0">
              <a:spAutoFit/>
            </a:bodyPr>
            <a:lstStyle/>
            <a:p>
              <a:r>
                <a:rPr lang="en-US" altLang="ja-JP" sz="2400" dirty="0" smtClean="0"/>
                <a:t>-1</a:t>
              </a:r>
              <a:endParaRPr kumimoji="1" lang="ja-JP" altLang="en-US" sz="2400" dirty="0"/>
            </a:p>
          </p:txBody>
        </p:sp>
        <p:sp>
          <p:nvSpPr>
            <p:cNvPr id="116" name="テキスト ボックス 115"/>
            <p:cNvSpPr txBox="1"/>
            <p:nvPr/>
          </p:nvSpPr>
          <p:spPr>
            <a:xfrm>
              <a:off x="1620044" y="4394369"/>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58105" y="4394369"/>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896166" y="4394369"/>
              <a:ext cx="348342" cy="363874"/>
            </a:xfrm>
            <a:prstGeom prst="rect">
              <a:avLst/>
            </a:prstGeom>
            <a:noFill/>
          </p:spPr>
          <p:txBody>
            <a:bodyPr wrap="square" rtlCol="0">
              <a:spAutoFit/>
            </a:bodyPr>
            <a:lstStyle/>
            <a:p>
              <a:r>
                <a:rPr lang="en-US" altLang="ja-JP" sz="2400" dirty="0" smtClean="0"/>
                <a:t>2</a:t>
              </a:r>
              <a:endParaRPr kumimoji="1" lang="ja-JP" altLang="en-US" sz="2400" dirty="0"/>
            </a:p>
          </p:txBody>
        </p:sp>
      </p:grpSp>
      <p:sp>
        <p:nvSpPr>
          <p:cNvPr id="123" name="円/楕円 122"/>
          <p:cNvSpPr/>
          <p:nvPr/>
        </p:nvSpPr>
        <p:spPr>
          <a:xfrm>
            <a:off x="1151697" y="51194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1963037" y="43630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774372" y="40564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585713" y="45093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038604" y="41366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1855724" y="43211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2608199" y="41084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2104700" y="43492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104700" y="4349234"/>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114363" y="1183886"/>
                <a:ext cx="7517635" cy="3481594"/>
              </a:xfrm>
              <a:prstGeom prst="rect">
                <a:avLst/>
              </a:prstGeom>
            </p:spPr>
            <p:txBody>
              <a:bodyPr wrap="none">
                <a:spAutoFit/>
              </a:bodyPr>
              <a:lstStyle/>
              <a:p>
                <a:pPr>
                  <a:spcBef>
                    <a:spcPts val="600"/>
                  </a:spcBef>
                </a:pPr>
                <a14:m>
                  <m:oMath xmlns:m="http://schemas.openxmlformats.org/officeDocument/2006/math">
                    <m:r>
                      <a:rPr lang="ja-JP" altLang="en-US" sz="2000" i="1" smtClean="0">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次の関数であるとする，</a:t>
                </a:r>
                <a:endParaRPr lang="en-US" altLang="ja-JP" sz="20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𝑎</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3</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𝑏</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2</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𝑐𝑥</m:t>
                    </m:r>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𝑑</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𝑓𝑜𝑟</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0,1</m:t>
                        </m:r>
                      </m:e>
                    </m:d>
                    <m:r>
                      <a:rPr lang="en-US" altLang="ja-JP" sz="2000" b="0" i="1" smtClean="0">
                        <a:solidFill>
                          <a:schemeClr val="tx1"/>
                        </a:solidFill>
                        <a:latin typeface="Cambria Math" panose="02040503050406030204" pitchFamily="18" charset="0"/>
                      </a:rPr>
                      <m:t>       …(1)</m:t>
                    </m:r>
                    <m:r>
                      <a:rPr lang="ja-JP" altLang="en-US" sz="2000" i="0">
                        <a:solidFill>
                          <a:schemeClr val="tx1"/>
                        </a:solidFill>
                        <a:latin typeface="Cambria Math" panose="02040503050406030204" pitchFamily="18" charset="0"/>
                      </a:rPr>
                      <m:t> </m:t>
                    </m:r>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境界において画素値を満たすため，</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𝑔</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1</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       …(2)</m:t>
                    </m:r>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境界における勾配を４点を用いて指定</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rPr>
                  <a:t>    </a:t>
                </a:r>
                <a14:m>
                  <m:oMath xmlns:m="http://schemas.openxmlformats.org/officeDocument/2006/math">
                    <m:sSup>
                      <m:sSupPr>
                        <m:ctrlPr>
                          <a:rPr lang="en-US" altLang="ja-JP" sz="2000" b="0" i="1" smtClean="0">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ja-JP" altLang="en-US"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0</m:t>
                        </m:r>
                      </m:e>
                    </m:d>
                    <m:r>
                      <a:rPr lang="en-US" altLang="ja-JP" sz="2000" i="1">
                        <a:solidFill>
                          <a:schemeClr val="tx1"/>
                        </a:solidFill>
                        <a:latin typeface="Cambria Math" panose="02040503050406030204" pitchFamily="18" charset="0"/>
                      </a:rPr>
                      <m:t>=</m:t>
                    </m:r>
                    <m:f>
                      <m:fPr>
                        <m:ctrlPr>
                          <a:rPr lang="en-US" altLang="ja-JP" sz="2000" b="0" i="1" smtClean="0">
                            <a:solidFill>
                              <a:schemeClr val="tx1"/>
                            </a:solidFill>
                            <a:latin typeface="Cambria Math" panose="02040503050406030204" pitchFamily="18" charset="0"/>
                          </a:rPr>
                        </m:ctrlPr>
                      </m:fPr>
                      <m:num>
                        <m:r>
                          <a:rPr lang="en-US" altLang="ja-JP" sz="2000" b="0" i="1" smtClean="0">
                            <a:solidFill>
                              <a:schemeClr val="tx1"/>
                            </a:solidFill>
                            <a:latin typeface="Cambria Math" panose="02040503050406030204" pitchFamily="18" charset="0"/>
                          </a:rPr>
                          <m:t>1</m:t>
                        </m:r>
                      </m:num>
                      <m:den>
                        <m:r>
                          <a:rPr lang="en-US" altLang="ja-JP" sz="2000" b="0" i="1" smtClean="0">
                            <a:solidFill>
                              <a:schemeClr val="tx1"/>
                            </a:solidFill>
                            <a:latin typeface="Cambria Math" panose="02040503050406030204" pitchFamily="18" charset="0"/>
                          </a:rPr>
                          <m:t>2</m:t>
                        </m:r>
                      </m:den>
                    </m:f>
                    <m:d>
                      <m:dPr>
                        <m:ctrlPr>
                          <a:rPr lang="en-US" altLang="ja-JP" sz="2000" b="0" i="1" smtClean="0">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e>
                    </m:d>
                    <m:r>
                      <a:rPr lang="en-US" altLang="ja-JP" sz="2000" i="1">
                        <a:solidFill>
                          <a:schemeClr val="tx1"/>
                        </a:solidFill>
                        <a:latin typeface="Cambria Math" panose="02040503050406030204" pitchFamily="18" charset="0"/>
                      </a:rPr>
                      <m:t>,  </m:t>
                    </m:r>
                    <m:sSup>
                      <m:sSupPr>
                        <m:ctrlPr>
                          <a:rPr lang="en-US" altLang="ja-JP" sz="2000" b="0" i="1" smtClean="0">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1</m:t>
                        </m:r>
                      </m:e>
                    </m:d>
                    <m:r>
                      <a:rPr lang="en-US" altLang="ja-JP" sz="2000" i="1">
                        <a:solidFill>
                          <a:schemeClr val="tx1"/>
                        </a:solidFill>
                        <a:latin typeface="Cambria Math" panose="02040503050406030204" pitchFamily="18" charset="0"/>
                      </a:rPr>
                      <m:t>=</m:t>
                    </m:r>
                    <m:f>
                      <m:fPr>
                        <m:ctrlPr>
                          <a:rPr lang="en-US" altLang="ja-JP" sz="2000" i="1">
                            <a:solidFill>
                              <a:schemeClr val="tx1"/>
                            </a:solidFill>
                            <a:latin typeface="Cambria Math" panose="02040503050406030204" pitchFamily="18" charset="0"/>
                          </a:rPr>
                        </m:ctrlPr>
                      </m:fPr>
                      <m:num>
                        <m:r>
                          <a:rPr lang="en-US" altLang="ja-JP" sz="2000" i="1">
                            <a:solidFill>
                              <a:schemeClr val="tx1"/>
                            </a:solidFill>
                            <a:latin typeface="Cambria Math" panose="02040503050406030204" pitchFamily="18" charset="0"/>
                          </a:rPr>
                          <m:t>1</m:t>
                        </m:r>
                      </m:num>
                      <m:den>
                        <m:r>
                          <a:rPr lang="en-US" altLang="ja-JP" sz="2000" i="1">
                            <a:solidFill>
                              <a:schemeClr val="tx1"/>
                            </a:solidFill>
                            <a:latin typeface="Cambria Math" panose="02040503050406030204" pitchFamily="18" charset="0"/>
                          </a:rPr>
                          <m:t>2</m:t>
                        </m:r>
                      </m:den>
                    </m:f>
                    <m:d>
                      <m:dPr>
                        <m:ctrlPr>
                          <a:rPr lang="en-US" altLang="ja-JP" sz="2000" i="1">
                            <a:solidFill>
                              <a:schemeClr val="tx1"/>
                            </a:solidFill>
                            <a:latin typeface="Cambria Math" panose="02040503050406030204" pitchFamily="18" charset="0"/>
                          </a:rPr>
                        </m:ctrlPr>
                      </m:dPr>
                      <m:e>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2</m:t>
                            </m:r>
                          </m:sub>
                        </m:sSub>
                        <m:r>
                          <a:rPr lang="en-US" altLang="ja-JP" sz="2000" i="1">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e>
                    </m:d>
                    <m:r>
                      <a:rPr lang="en-US" altLang="ja-JP" sz="2000" b="0" i="1" smtClean="0">
                        <a:solidFill>
                          <a:schemeClr val="tx1"/>
                        </a:solidFill>
                        <a:latin typeface="Cambria Math" panose="02040503050406030204" pitchFamily="18" charset="0"/>
                      </a:rPr>
                      <m:t>     …(3)</m:t>
                    </m:r>
                  </m:oMath>
                </a14:m>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式</a:t>
                </a:r>
                <a:r>
                  <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(1)(2)(3)</a:t>
                </a: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より</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が求まる</a:t>
                </a:r>
                <a:endPar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14363" y="1183886"/>
                <a:ext cx="7517635" cy="3481594"/>
              </a:xfrm>
              <a:prstGeom prst="rect">
                <a:avLst/>
              </a:prstGeom>
              <a:blipFill>
                <a:blip r:embed="rId4"/>
                <a:stretch>
                  <a:fillRect l="-892" t="-876" b="-22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5073103" y="5001224"/>
                <a:ext cx="6450484" cy="131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1</m:t>
                                </m:r>
                              </m:e>
                              <m:e>
                                <m:r>
                                  <a:rPr lang="ja-JP" altLang="en-US" sz="2000" i="1">
                                    <a:latin typeface="Cambria Math" panose="02040503050406030204" pitchFamily="18" charset="0"/>
                                  </a:rPr>
                                  <m:t>𝑥</m:t>
                                </m:r>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2</m:t>
                                    </m:r>
                                  </m:sup>
                                </m:sSup>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3</m:t>
                                    </m:r>
                                  </m:sup>
                                </m:sSup>
                              </m:e>
                            </m:mr>
                          </m:m>
                        </m:e>
                      </m:d>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0</m:t>
                                </m:r>
                              </m:e>
                              <m:e>
                                <m:r>
                                  <a:rPr lang="ja-JP" altLang="en-US" sz="2000" i="0">
                                    <a:latin typeface="Cambria Math" panose="02040503050406030204" pitchFamily="18" charset="0"/>
                                  </a:rPr>
                                  <m:t>2</m:t>
                                </m:r>
                              </m:e>
                              <m:e>
                                <m:r>
                                  <a:rPr lang="ja-JP" altLang="en-US" sz="2000" i="0">
                                    <a:latin typeface="Cambria Math" panose="02040503050406030204" pitchFamily="18" charset="0"/>
                                  </a:rPr>
                                  <m:t>0</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0</m:t>
                                </m:r>
                              </m:e>
                              <m:e>
                                <m:r>
                                  <a:rPr lang="ja-JP" altLang="en-US" sz="2000" i="0">
                                    <a:latin typeface="Cambria Math" panose="02040503050406030204" pitchFamily="18" charset="0"/>
                                  </a:rPr>
                                  <m:t>1</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2</m:t>
                                </m:r>
                              </m:e>
                              <m:e>
                                <m:r>
                                  <a:rPr lang="ja-JP" altLang="en-US" sz="2000" i="0">
                                    <a:latin typeface="Cambria Math" panose="02040503050406030204" pitchFamily="18" charset="0"/>
                                  </a:rPr>
                                  <m:t>−5</m:t>
                                </m:r>
                              </m:e>
                              <m:e>
                                <m:r>
                                  <a:rPr lang="ja-JP" altLang="en-US" sz="2000" i="0">
                                    <a:latin typeface="Cambria Math" panose="02040503050406030204" pitchFamily="18" charset="0"/>
                                  </a:rPr>
                                  <m:t>4</m:t>
                                </m:r>
                              </m:e>
                              <m:e>
                                <m:r>
                                  <a:rPr lang="ja-JP" altLang="en-US" sz="2000" i="0">
                                    <a:latin typeface="Cambria Math" panose="02040503050406030204" pitchFamily="18" charset="0"/>
                                  </a:rPr>
                                  <m:t>−1</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3</m:t>
                                </m:r>
                              </m:e>
                              <m:e>
                                <m:r>
                                  <a:rPr lang="ja-JP" altLang="en-US" sz="2000" i="0">
                                    <a:latin typeface="Cambria Math" panose="02040503050406030204" pitchFamily="18" charset="0"/>
                                  </a:rPr>
                                  <m:t>−3</m:t>
                                </m:r>
                              </m:e>
                              <m:e>
                                <m:r>
                                  <a:rPr lang="ja-JP" altLang="en-US" sz="2000" i="0">
                                    <a:latin typeface="Cambria Math" panose="02040503050406030204" pitchFamily="18" charset="0"/>
                                  </a:rPr>
                                  <m:t>1</m:t>
                                </m:r>
                              </m:e>
                            </m:mr>
                          </m:m>
                        </m:e>
                      </m:d>
                      <m:d>
                        <m:dPr>
                          <m:ctrlPr>
                            <a:rPr lang="ja-JP" altLang="en-US" sz="2000" i="1">
                              <a:latin typeface="Cambria Math" panose="02040503050406030204" pitchFamily="18" charset="0"/>
                            </a:rPr>
                          </m:ctrlPr>
                        </m:dPr>
                        <m:e>
                          <m:m>
                            <m:mPr>
                              <m:mcs>
                                <m:mc>
                                  <m:mcPr>
                                    <m:count m:val="1"/>
                                    <m:mcJc m:val="center"/>
                                  </m:mcPr>
                                </m:mc>
                              </m:mcs>
                              <m:ctrlPr>
                                <a:rPr lang="ja-JP" altLang="en-US" sz="2000" i="1">
                                  <a:latin typeface="Cambria Math" panose="02040503050406030204" pitchFamily="18" charset="0"/>
                                </a:rPr>
                              </m:ctrlPr>
                            </m:mP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0</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2</m:t>
                                    </m:r>
                                  </m:sub>
                                </m:sSub>
                              </m:e>
                            </m:mr>
                          </m:m>
                        </m:e>
                      </m:d>
                      <m:r>
                        <a:rPr lang="ja-JP" altLang="en-US" sz="2000" i="0">
                          <a:latin typeface="Cambria Math" panose="02040503050406030204" pitchFamily="18" charset="0"/>
                        </a:rPr>
                        <m:t> </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5073103" y="5001224"/>
                <a:ext cx="6450484" cy="13185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946630" y="471499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46630" y="4714994"/>
                <a:ext cx="599267" cy="400110"/>
              </a:xfrm>
              <a:prstGeom prst="rect">
                <a:avLst/>
              </a:prstGeom>
              <a:blipFill rotWithShape="0">
                <a:blip r:embed="rId6"/>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1859506" y="395451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859506" y="3954518"/>
                <a:ext cx="463012" cy="400110"/>
              </a:xfrm>
              <a:prstGeom prst="rect">
                <a:avLst/>
              </a:prstGeom>
              <a:blipFill rotWithShape="0">
                <a:blip r:embed="rId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2578834" y="367410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2578834" y="3674102"/>
                <a:ext cx="457048"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468850" y="410082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468850" y="4100822"/>
                <a:ext cx="463012" cy="400110"/>
              </a:xfrm>
              <a:prstGeom prst="rect">
                <a:avLst/>
              </a:prstGeom>
              <a:blipFill rotWithShape="0">
                <a:blip r:embed="rId9"/>
                <a:stretch>
                  <a:fillRect b="-15385"/>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4294967295"/>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220414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dirty="0" smtClean="0"/>
              <a:t>Cubic Convolution Interpolation </a:t>
            </a:r>
            <a:r>
              <a:rPr lang="en-US" altLang="ja-JP" sz="2400" dirty="0" smtClean="0"/>
              <a:t>[1]</a:t>
            </a:r>
            <a:endParaRPr kumimoji="1" lang="ja-JP" altLang="en-US" sz="3600"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438912" y="1476700"/>
                <a:ext cx="4956048" cy="1661993"/>
              </a:xfrm>
              <a:prstGeom prst="rect">
                <a:avLst/>
              </a:prstGeom>
              <a:noFill/>
            </p:spPr>
            <p:txBody>
              <a:bodyPr wrap="square" rtlCol="0">
                <a:spAutoFit/>
              </a:bodyPr>
              <a:lstStyle/>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教科書で紹介されているのはこれ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=−1,0,1,2</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の画素値を</a:t>
                </a:r>
                <a14:m>
                  <m:oMath xmlns:m="http://schemas.openxmlformats.org/officeDocument/2006/math">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r>
                      <a:rPr lang="ja-JP" altLang="en-US" i="1" dirty="0">
                        <a:latin typeface="Cambria Math" panose="02040503050406030204" pitchFamily="18" charset="0"/>
                        <a:ea typeface="メイリオ" panose="020B0604030504040204" pitchFamily="50" charset="-128"/>
                        <a:cs typeface="メイリオ" panose="020B0604030504040204" pitchFamily="50" charset="-128"/>
                      </a:rPr>
                      <m:t>とする</m:t>
                    </m:r>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438912" y="1476700"/>
                <a:ext cx="4956048" cy="1661993"/>
              </a:xfrm>
              <a:prstGeom prst="rect">
                <a:avLst/>
              </a:prstGeom>
              <a:blipFill rotWithShape="0">
                <a:blip r:embed="rId2"/>
                <a:stretch>
                  <a:fillRect l="-984" t="-1465"/>
                </a:stretch>
              </a:blipFill>
            </p:spPr>
            <p:txBody>
              <a:bodyPr/>
              <a:lstStyle/>
              <a:p>
                <a:r>
                  <a:rPr lang="ja-JP" altLang="en-US">
                    <a:noFill/>
                  </a:rPr>
                  <a:t> </a:t>
                </a:r>
              </a:p>
            </p:txBody>
          </p:sp>
        </mc:Fallback>
      </mc:AlternateContent>
      <p:grpSp>
        <p:nvGrpSpPr>
          <p:cNvPr id="107" name="グループ化 106"/>
          <p:cNvGrpSpPr/>
          <p:nvPr/>
        </p:nvGrpSpPr>
        <p:grpSpPr>
          <a:xfrm>
            <a:off x="566187" y="3243049"/>
            <a:ext cx="3698726" cy="2921286"/>
            <a:chOff x="515257" y="2370665"/>
            <a:chExt cx="2915257" cy="2302495"/>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5"/>
              <a:ext cx="1914185" cy="2038426"/>
              <a:chOff x="992869" y="3730171"/>
              <a:chExt cx="1432833" cy="864486"/>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1775758" y="3976389"/>
                <a:ext cx="0" cy="61826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56958" y="4309286"/>
              <a:ext cx="348342" cy="363874"/>
            </a:xfrm>
            <a:prstGeom prst="rect">
              <a:avLst/>
            </a:prstGeom>
            <a:noFill/>
          </p:spPr>
          <p:txBody>
            <a:bodyPr wrap="square" rtlCol="0">
              <a:spAutoFit/>
            </a:bodyPr>
            <a:lstStyle/>
            <a:p>
              <a:r>
                <a:rPr lang="en-US" altLang="ja-JP" sz="2400" dirty="0" smtClean="0"/>
                <a:t>-1</a:t>
              </a:r>
              <a:endParaRPr kumimoji="1" lang="ja-JP" altLang="en-US" sz="2400" dirty="0"/>
            </a:p>
          </p:txBody>
        </p:sp>
        <p:sp>
          <p:nvSpPr>
            <p:cNvPr id="116" name="テキスト ボックス 115"/>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936205" y="4309286"/>
              <a:ext cx="348342" cy="363874"/>
            </a:xfrm>
            <a:prstGeom prst="rect">
              <a:avLst/>
            </a:prstGeom>
            <a:noFill/>
          </p:spPr>
          <p:txBody>
            <a:bodyPr wrap="square" rtlCol="0">
              <a:spAutoFit/>
            </a:bodyPr>
            <a:lstStyle/>
            <a:p>
              <a:r>
                <a:rPr lang="en-US" altLang="ja-JP" sz="2400" dirty="0" smtClean="0"/>
                <a:t>2</a:t>
              </a:r>
              <a:endParaRPr kumimoji="1" lang="ja-JP" altLang="en-US" sz="2400" dirty="0"/>
            </a:p>
          </p:txBody>
        </p:sp>
      </p:grpSp>
      <p:sp>
        <p:nvSpPr>
          <p:cNvPr id="123" name="円/楕円 122"/>
          <p:cNvSpPr/>
          <p:nvPr/>
        </p:nvSpPr>
        <p:spPr>
          <a:xfrm>
            <a:off x="1285047" y="49289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2096387" y="41725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907722" y="38659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719063" y="43188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171954" y="39461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p:cNvSpPr/>
              <p:nvPr/>
            </p:nvSpPr>
            <p:spPr>
              <a:xfrm>
                <a:off x="2265482" y="4068818"/>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265482" y="4068818"/>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490978" y="1509217"/>
                <a:ext cx="5883662" cy="3603615"/>
              </a:xfrm>
              <a:prstGeom prst="rect">
                <a:avLst/>
              </a:prstGeom>
            </p:spPr>
            <p:txBody>
              <a:bodyPr wrap="none">
                <a:spAutoFit/>
              </a:bodyPr>
              <a:lstStyle/>
              <a:p>
                <a:pPr>
                  <a:spcBef>
                    <a:spcPts val="600"/>
                  </a:spcBef>
                </a:pPr>
                <a14:m>
                  <m:oMath xmlns:m="http://schemas.openxmlformats.org/officeDocument/2006/math">
                    <m:r>
                      <a:rPr lang="ja-JP" altLang="en-US" sz="2000" i="1" smtClean="0">
                        <a:latin typeface="Cambria Math" panose="02040503050406030204" pitchFamily="18" charset="0"/>
                      </a:rPr>
                      <m:t>𝑔</m:t>
                    </m:r>
                    <m:d>
                      <m:dPr>
                        <m:ctrlPr>
                          <a:rPr lang="ja-JP" altLang="en-US" sz="2000" i="1" smtClean="0">
                            <a:latin typeface="Cambria Math" panose="02040503050406030204" pitchFamily="18" charset="0"/>
                          </a:rPr>
                        </m:ctrlPr>
                      </m:dPr>
                      <m:e>
                        <m:r>
                          <a:rPr lang="ja-JP" altLang="en-US" sz="2000" i="1">
                            <a:latin typeface="Cambria Math" panose="02040503050406030204" pitchFamily="18" charset="0"/>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を４つの画素値の重み付け和で表現する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𝑔</m:t>
                    </m:r>
                    <m:d>
                      <m:dPr>
                        <m:ctrlPr>
                          <a:rPr lang="ja-JP" altLang="ja-JP" sz="2000" i="1">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0</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2</m:t>
                        </m:r>
                      </m:sub>
                    </m:sSub>
                  </m:oMath>
                </a14:m>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1" smtClean="0">
                        <a:latin typeface="Cambria Math" panose="02040503050406030204" pitchFamily="18" charset="0"/>
                      </a:rPr>
                      <m:t>𝑥</m:t>
                    </m:r>
                  </m:oMath>
                </a14:m>
                <a:r>
                  <a:rPr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から画素までの距離</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+1,   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0</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=1−</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𝑥</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重み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は以下の通り定義される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490978" y="1509217"/>
                <a:ext cx="5883662" cy="3603615"/>
              </a:xfrm>
              <a:prstGeom prst="rect">
                <a:avLst/>
              </a:prstGeom>
              <a:blipFill>
                <a:blip r:embed="rId4"/>
                <a:stretch>
                  <a:fillRect l="-1140" t="-1015"/>
                </a:stretch>
              </a:blipFill>
            </p:spPr>
            <p:txBody>
              <a:bodyPr/>
              <a:lstStyle/>
              <a:p>
                <a:r>
                  <a:rPr lang="ja-JP" altLang="en-US">
                    <a:noFill/>
                  </a:rPr>
                  <a:t> </a:t>
                </a:r>
              </a:p>
            </p:txBody>
          </p:sp>
        </mc:Fallback>
      </mc:AlternateContent>
      <p:sp>
        <p:nvSpPr>
          <p:cNvPr id="5" name="正方形/長方形 4"/>
          <p:cNvSpPr/>
          <p:nvPr/>
        </p:nvSpPr>
        <p:spPr>
          <a:xfrm>
            <a:off x="312025" y="6488668"/>
            <a:ext cx="8587287" cy="369332"/>
          </a:xfrm>
          <a:prstGeom prst="rect">
            <a:avLst/>
          </a:prstGeom>
        </p:spPr>
        <p:txBody>
          <a:bodyPr wrap="none">
            <a:spAutoFit/>
          </a:bodyPr>
          <a:lstStyle/>
          <a:p>
            <a:r>
              <a:rPr lang="en-US" altLang="ja-JP" dirty="0"/>
              <a:t>[1] </a:t>
            </a:r>
            <a:r>
              <a:rPr lang="en-US" altLang="ja-JP" dirty="0" smtClean="0"/>
              <a:t>R</a:t>
            </a:r>
            <a:r>
              <a:rPr lang="en-US" altLang="ja-JP" dirty="0"/>
              <a:t>. </a:t>
            </a:r>
            <a:r>
              <a:rPr lang="en-US" altLang="ja-JP" dirty="0" smtClean="0"/>
              <a:t>Keys, Cubic </a:t>
            </a:r>
            <a:r>
              <a:rPr lang="en-US" altLang="ja-JP" dirty="0"/>
              <a:t>convolution interpolation for digital image </a:t>
            </a:r>
            <a:r>
              <a:rPr lang="en-US" altLang="ja-JP" dirty="0" smtClean="0"/>
              <a:t>processing, IEEE TASSP 1981. </a:t>
            </a:r>
            <a:endParaRPr lang="ja-JP" altLang="en-US" dirty="0"/>
          </a:p>
        </p:txBody>
      </p:sp>
      <mc:AlternateContent xmlns:mc="http://schemas.openxmlformats.org/markup-compatibility/2006" xmlns:a14="http://schemas.microsoft.com/office/drawing/2010/main">
        <mc:Choice Requires="a14">
          <p:sp>
            <p:nvSpPr>
              <p:cNvPr id="7" name="正方形/長方形 6"/>
              <p:cNvSpPr/>
              <p:nvPr/>
            </p:nvSpPr>
            <p:spPr>
              <a:xfrm>
                <a:off x="2524917" y="571194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24917" y="5711944"/>
                <a:ext cx="367985"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750632" y="4293479"/>
                <a:ext cx="5989845"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solidFill>
                            <a:schemeClr val="tx1"/>
                          </a:solidFill>
                          <a:latin typeface="Cambria Math" panose="02040503050406030204" pitchFamily="18" charset="0"/>
                        </a:rPr>
                        <m:t>h</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 </m:t>
                      </m:r>
                      <m:d>
                        <m:dPr>
                          <m:endChr m:val=""/>
                          <m:ctrlPr>
                            <a:rPr lang="ja-JP" altLang="en-US" i="1">
                              <a:solidFill>
                                <a:schemeClr val="tx1"/>
                              </a:solidFill>
                              <a:latin typeface="Cambria Math" panose="02040503050406030204" pitchFamily="18" charset="0"/>
                            </a:rPr>
                          </m:ctrlPr>
                        </m:dPr>
                        <m:e>
                          <m:m>
                            <m:mPr>
                              <m:mcs>
                                <m:mc>
                                  <m:mcPr>
                                    <m:count m:val="1"/>
                                    <m:mcJc m:val="center"/>
                                  </m:mcPr>
                                </m:mc>
                              </m:mcs>
                              <m:ctrlPr>
                                <a:rPr lang="ja-JP" altLang="en-US" i="1">
                                  <a:solidFill>
                                    <a:schemeClr val="tx1"/>
                                  </a:solidFill>
                                  <a:latin typeface="Cambria Math" panose="02040503050406030204" pitchFamily="18" charset="0"/>
                                </a:rPr>
                              </m:ctrlPr>
                            </m:mPr>
                            <m:mr>
                              <m:e>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+2</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+3</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+1          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≤1       </m:t>
                                </m:r>
                              </m:e>
                            </m:mr>
                            <m:mr>
                              <m:e>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−5</m:t>
                                </m:r>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+8</m:t>
                                </m:r>
                                <m:r>
                                  <a:rPr lang="ja-JP" altLang="en-US" i="1">
                                    <a:solidFill>
                                      <a:schemeClr val="tx1"/>
                                    </a:solidFill>
                                    <a:latin typeface="Cambria Math" panose="02040503050406030204" pitchFamily="18" charset="0"/>
                                  </a:rPr>
                                  <m:t>𝑎</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−4</m:t>
                                </m:r>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r>
                                  <a:rPr lang="en-US" altLang="ja-JP" b="0" i="0" smtClean="0">
                                    <a:solidFill>
                                      <a:schemeClr val="tx1"/>
                                    </a:solidFill>
                                    <a:latin typeface="Cambria Math" panose="02040503050406030204" pitchFamily="18" charset="0"/>
                                  </a:rPr>
                                  <m:t>1</m:t>
                                </m:r>
                                <m:r>
                                  <a:rPr lang="ja-JP" altLang="en-US" i="0">
                                    <a:solidFill>
                                      <a:schemeClr val="tx1"/>
                                    </a:solidFill>
                                    <a:latin typeface="Cambria Math" panose="02040503050406030204" pitchFamily="18" charset="0"/>
                                  </a:rPr>
                                  <m:t>≤</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m:t>
                                </m:r>
                                <m:r>
                                  <a:rPr lang="en-US" altLang="ja-JP" b="0" i="0" smtClean="0">
                                    <a:solidFill>
                                      <a:schemeClr val="tx1"/>
                                    </a:solidFill>
                                    <a:latin typeface="Cambria Math" panose="02040503050406030204" pitchFamily="18" charset="0"/>
                                  </a:rPr>
                                  <m:t>2</m:t>
                                </m:r>
                              </m:e>
                            </m:mr>
                            <m:mr>
                              <m:e>
                                <m:r>
                                  <a:rPr lang="ja-JP" altLang="en-US" i="0">
                                    <a:solidFill>
                                      <a:schemeClr val="tx1"/>
                                    </a:solidFill>
                                    <a:latin typeface="Cambria Math" panose="02040503050406030204" pitchFamily="18" charset="0"/>
                                  </a:rPr>
                                  <m:t>0                                                     </m:t>
                                </m:r>
                                <m:r>
                                  <a:rPr lang="en-US" altLang="ja-JP" b="0" i="1" smtClean="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𝑜𝑡h𝑒𝑟𝑤𝑖𝑠𝑒</m:t>
                                </m:r>
                                <m:r>
                                  <a:rPr lang="ja-JP" altLang="en-US" i="0">
                                    <a:solidFill>
                                      <a:schemeClr val="tx1"/>
                                    </a:solidFill>
                                    <a:latin typeface="Cambria Math" panose="02040503050406030204" pitchFamily="18" charset="0"/>
                                  </a:rPr>
                                  <m:t> </m:t>
                                </m:r>
                              </m:e>
                            </m:mr>
                          </m:m>
                        </m:e>
                      </m:d>
                      <m:r>
                        <a:rPr lang="ja-JP" altLang="en-US" i="0">
                          <a:solidFill>
                            <a:schemeClr val="tx1"/>
                          </a:solidFill>
                          <a:latin typeface="Cambria Math" panose="02040503050406030204" pitchFamily="18" charset="0"/>
                        </a:rPr>
                        <m:t> </m:t>
                      </m:r>
                    </m:oMath>
                  </m:oMathPara>
                </a14:m>
                <a:endParaRPr lang="ja-JP" altLang="en-US" dirty="0">
                  <a:solidFill>
                    <a:schemeClr val="tx1"/>
                  </a:solidFill>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750632" y="4293479"/>
                <a:ext cx="5989845" cy="984052"/>
              </a:xfrm>
              <a:prstGeom prst="rect">
                <a:avLst/>
              </a:prstGeom>
              <a:blipFill>
                <a:blip r:embed="rId6"/>
                <a:stretch>
                  <a:fillRect/>
                </a:stretch>
              </a:blipFill>
            </p:spPr>
            <p:txBody>
              <a:bodyPr/>
              <a:lstStyle/>
              <a:p>
                <a:r>
                  <a:rPr lang="ja-JP" altLang="en-US">
                    <a:noFill/>
                  </a:rPr>
                  <a:t> </a:t>
                </a:r>
              </a:p>
            </p:txBody>
          </p:sp>
        </mc:Fallback>
      </mc:AlternateContent>
      <p:sp>
        <p:nvSpPr>
          <p:cNvPr id="10" name="正方形/長方形 9"/>
          <p:cNvSpPr/>
          <p:nvPr/>
        </p:nvSpPr>
        <p:spPr>
          <a:xfrm>
            <a:off x="5803722" y="5609582"/>
            <a:ext cx="5835252" cy="369332"/>
          </a:xfrm>
          <a:prstGeom prst="rect">
            <a:avLst/>
          </a:prstGeom>
        </p:spPr>
        <p:txBody>
          <a:bodyPr wrap="none">
            <a:spAutoFit/>
          </a:bodyPr>
          <a:lstStyle/>
          <a:p>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はユーザが決める変数，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a=-0.5</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などとするとよい</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mc:AlternateContent xmlns:mc="http://schemas.openxmlformats.org/markup-compatibility/2006" xmlns:a14="http://schemas.microsoft.com/office/drawing/2010/main">
        <mc:Choice Requires="a14">
          <p:sp>
            <p:nvSpPr>
              <p:cNvPr id="31" name="正方形/長方形 30"/>
              <p:cNvSpPr/>
              <p:nvPr/>
            </p:nvSpPr>
            <p:spPr>
              <a:xfrm>
                <a:off x="1105126" y="453211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1105126" y="4532114"/>
                <a:ext cx="599267" cy="400110"/>
              </a:xfrm>
              <a:prstGeom prst="rect">
                <a:avLst/>
              </a:prstGeom>
              <a:blipFill rotWithShape="0">
                <a:blip r:embed="rId7"/>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018002" y="377163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018002" y="3771638"/>
                <a:ext cx="463012"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2737330" y="349122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2737330" y="3491222"/>
                <a:ext cx="457048" cy="400110"/>
              </a:xfrm>
              <a:prstGeom prst="rect">
                <a:avLst/>
              </a:prstGeom>
              <a:blipFill rotWithShape="0">
                <a:blip r:embed="rId9"/>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3627346" y="391794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3627346" y="3917942"/>
                <a:ext cx="463012" cy="400110"/>
              </a:xfrm>
              <a:prstGeom prst="rect">
                <a:avLst/>
              </a:prstGeom>
              <a:blipFill rotWithShape="0">
                <a:blip r:embed="rId10"/>
                <a:stretch>
                  <a:fillRect b="-1538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41573845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005325" y="2401315"/>
            <a:ext cx="4401314" cy="3300985"/>
            <a:chOff x="1066793" y="3314699"/>
            <a:chExt cx="3581408" cy="2686056"/>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3" y="3314699"/>
              <a:ext cx="3581408" cy="2686056"/>
            </a:xfrm>
            <a:prstGeom prst="rect">
              <a:avLst/>
            </a:prstGeom>
          </p:spPr>
        </p:pic>
        <p:cxnSp>
          <p:nvCxnSpPr>
            <p:cNvPr id="36" name="直線矢印コネクタ 35"/>
            <p:cNvCxnSpPr/>
            <p:nvPr/>
          </p:nvCxnSpPr>
          <p:spPr>
            <a:xfrm>
              <a:off x="1505987" y="5364346"/>
              <a:ext cx="28024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dirty="0" smtClean="0"/>
              <a:t>Cubic Convolution Interpolation </a:t>
            </a:r>
            <a:r>
              <a:rPr lang="en-US" altLang="ja-JP" sz="2400" dirty="0" smtClean="0"/>
              <a:t>[1]</a:t>
            </a:r>
            <a:endParaRPr kumimoji="1" lang="ja-JP" altLang="en-US" sz="3600" dirty="0"/>
          </a:p>
        </p:txBody>
      </p:sp>
      <p:sp>
        <p:nvSpPr>
          <p:cNvPr id="5" name="正方形/長方形 4"/>
          <p:cNvSpPr/>
          <p:nvPr/>
        </p:nvSpPr>
        <p:spPr>
          <a:xfrm>
            <a:off x="312025" y="6488668"/>
            <a:ext cx="8587287" cy="369332"/>
          </a:xfrm>
          <a:prstGeom prst="rect">
            <a:avLst/>
          </a:prstGeom>
        </p:spPr>
        <p:txBody>
          <a:bodyPr wrap="none">
            <a:spAutoFit/>
          </a:bodyPr>
          <a:lstStyle/>
          <a:p>
            <a:r>
              <a:rPr lang="en-US" altLang="ja-JP" dirty="0"/>
              <a:t>[1] </a:t>
            </a:r>
            <a:r>
              <a:rPr lang="en-US" altLang="ja-JP" dirty="0" smtClean="0"/>
              <a:t>R</a:t>
            </a:r>
            <a:r>
              <a:rPr lang="en-US" altLang="ja-JP" dirty="0"/>
              <a:t>. </a:t>
            </a:r>
            <a:r>
              <a:rPr lang="en-US" altLang="ja-JP" dirty="0" smtClean="0"/>
              <a:t>Keys, Cubic </a:t>
            </a:r>
            <a:r>
              <a:rPr lang="en-US" altLang="ja-JP" dirty="0"/>
              <a:t>convolution interpolation for digital image </a:t>
            </a:r>
            <a:r>
              <a:rPr lang="en-US" altLang="ja-JP" dirty="0" smtClean="0"/>
              <a:t>processing, IEEE TASSP 1981. </a:t>
            </a:r>
            <a:endParaRPr lang="ja-JP" altLang="en-US" dirty="0"/>
          </a:p>
        </p:txBody>
      </p:sp>
      <mc:AlternateContent xmlns:mc="http://schemas.openxmlformats.org/markup-compatibility/2006" xmlns:a14="http://schemas.microsoft.com/office/drawing/2010/main">
        <mc:Choice Requires="a14">
          <p:sp>
            <p:nvSpPr>
              <p:cNvPr id="9" name="正方形/長方形 8"/>
              <p:cNvSpPr/>
              <p:nvPr/>
            </p:nvSpPr>
            <p:spPr>
              <a:xfrm>
                <a:off x="224100" y="1141847"/>
                <a:ext cx="5725029"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i="0">
                          <a:latin typeface="Cambria Math" panose="02040503050406030204" pitchFamily="18" charset="0"/>
                        </a:rPr>
                        <m:t>= </m:t>
                      </m:r>
                      <m:d>
                        <m:dPr>
                          <m:begChr m:val="{"/>
                          <m:endChr m:val=""/>
                          <m:ctrlPr>
                            <a:rPr lang="ja-JP" altLang="en-US" i="1" smtClean="0">
                              <a:latin typeface="Cambria Math" panose="02040503050406030204" pitchFamily="18" charset="0"/>
                            </a:rPr>
                          </m:ctrlPr>
                        </m:dPr>
                        <m:e>
                          <m:m>
                            <m:mPr>
                              <m:mcs>
                                <m:mc>
                                  <m:mcPr>
                                    <m:count m:val="1"/>
                                    <m:mcJc m:val="center"/>
                                  </m:mcPr>
                                </m:mc>
                              </m:mcs>
                              <m:ctrlPr>
                                <a:rPr lang="ja-JP" altLang="en-US" i="1">
                                  <a:latin typeface="Cambria Math" panose="02040503050406030204" pitchFamily="18" charset="0"/>
                                </a:rPr>
                              </m:ctrlPr>
                            </m:mPr>
                            <m:mr>
                              <m:e>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+2</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m:t>
                                </m:r>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+3</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+1 </m:t>
                                </m:r>
                                <m:r>
                                  <a:rPr lang="en-US" altLang="ja-JP" b="0" i="0" smtClean="0">
                                    <a:latin typeface="Cambria Math" panose="02040503050406030204" pitchFamily="18" charset="0"/>
                                  </a:rPr>
                                  <m:t>  </m:t>
                                </m:r>
                                <m:r>
                                  <a:rPr lang="ja-JP" altLang="en-US">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       </m:t>
                                </m:r>
                              </m:e>
                            </m:mr>
                            <m:mr>
                              <m:e>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−5</m:t>
                                </m:r>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+8</m:t>
                                </m:r>
                                <m:r>
                                  <a:rPr lang="ja-JP" altLang="en-US" i="1">
                                    <a:latin typeface="Cambria Math" panose="02040503050406030204" pitchFamily="18" charset="0"/>
                                  </a:rPr>
                                  <m:t>𝑎</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−4</m:t>
                                </m:r>
                                <m:r>
                                  <a:rPr lang="ja-JP" altLang="en-US" i="1">
                                    <a:latin typeface="Cambria Math" panose="02040503050406030204" pitchFamily="18" charset="0"/>
                                  </a:rPr>
                                  <m:t>𝑎</m:t>
                                </m:r>
                                <m:r>
                                  <a:rPr lang="ja-JP" altLang="en-US">
                                    <a:latin typeface="Cambria Math" panose="02040503050406030204" pitchFamily="18" charset="0"/>
                                  </a:rPr>
                                  <m:t>    </m:t>
                                </m:r>
                                <m:r>
                                  <a:rPr lang="en-US" altLang="ja-JP" b="0" i="1" smtClean="0">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0≤</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m:t>
                                </m:r>
                              </m:e>
                            </m:mr>
                            <m:mr>
                              <m:e>
                                <m:r>
                                  <a:rPr lang="ja-JP" altLang="en-US">
                                    <a:latin typeface="Cambria Math" panose="02040503050406030204" pitchFamily="18" charset="0"/>
                                  </a:rPr>
                                  <m:t>0                                            </m:t>
                                </m:r>
                                <m:r>
                                  <a:rPr lang="en-US" altLang="ja-JP" b="0" i="1" smtClean="0">
                                    <a:latin typeface="Cambria Math" panose="02040503050406030204" pitchFamily="18" charset="0"/>
                                  </a:rPr>
                                  <m:t> </m:t>
                                </m:r>
                                <m:r>
                                  <a:rPr lang="en-US" altLang="ja-JP" i="1">
                                    <a:latin typeface="Cambria Math" panose="02040503050406030204" pitchFamily="18" charset="0"/>
                                  </a:rPr>
                                  <m:t>    </m:t>
                                </m:r>
                                <m:r>
                                  <a:rPr lang="ja-JP" altLang="en-US" i="1">
                                    <a:latin typeface="Cambria Math" panose="02040503050406030204" pitchFamily="18" charset="0"/>
                                  </a:rPr>
                                  <m:t>𝑜𝑡h𝑒𝑟𝑤𝑖𝑠𝑒</m:t>
                                </m:r>
                                <m:r>
                                  <a:rPr lang="ja-JP" altLang="en-US">
                                    <a:latin typeface="Cambria Math" panose="02040503050406030204" pitchFamily="18" charset="0"/>
                                  </a:rPr>
                                  <m:t> </m:t>
                                </m:r>
                              </m:e>
                            </m:mr>
                          </m:m>
                        </m:e>
                      </m:d>
                      <m:r>
                        <a:rPr lang="ja-JP" altLang="en-US" i="0">
                          <a:latin typeface="Cambria Math" panose="02040503050406030204" pitchFamily="18" charset="0"/>
                        </a:rPr>
                        <m:t> </m:t>
                      </m:r>
                    </m:oMath>
                  </m:oMathPara>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24100" y="1141847"/>
                <a:ext cx="5725029" cy="1117998"/>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3696707" y="3441184"/>
                <a:ext cx="658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696707" y="3441184"/>
                <a:ext cx="658385" cy="369332"/>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0" name="直線矢印コネクタ 39"/>
          <p:cNvCxnSpPr/>
          <p:nvPr/>
        </p:nvCxnSpPr>
        <p:spPr>
          <a:xfrm flipV="1">
            <a:off x="3256782" y="2578100"/>
            <a:ext cx="0" cy="278765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6" name="グループ化 45"/>
          <p:cNvGrpSpPr/>
          <p:nvPr/>
        </p:nvGrpSpPr>
        <p:grpSpPr>
          <a:xfrm>
            <a:off x="7068587" y="2061951"/>
            <a:ext cx="3698726" cy="2921285"/>
            <a:chOff x="515257" y="2370666"/>
            <a:chExt cx="2915257" cy="2302494"/>
          </a:xfrm>
        </p:grpSpPr>
        <p:cxnSp>
          <p:nvCxnSpPr>
            <p:cNvPr id="47" name="直線矢印コネクタ 46"/>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0" name="グループ化 49"/>
            <p:cNvGrpSpPr/>
            <p:nvPr/>
          </p:nvGrpSpPr>
          <p:grpSpPr>
            <a:xfrm>
              <a:off x="1156154" y="2370666"/>
              <a:ext cx="1914185" cy="2023703"/>
              <a:chOff x="992869" y="3730171"/>
              <a:chExt cx="1432833" cy="858242"/>
            </a:xfrm>
          </p:grpSpPr>
          <p:cxnSp>
            <p:nvCxnSpPr>
              <p:cNvPr id="55" name="直線矢印コネクタ 54"/>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51" name="テキスト ボックス 50"/>
            <p:cNvSpPr txBox="1"/>
            <p:nvPr/>
          </p:nvSpPr>
          <p:spPr>
            <a:xfrm>
              <a:off x="956958" y="4309286"/>
              <a:ext cx="348342" cy="363874"/>
            </a:xfrm>
            <a:prstGeom prst="rect">
              <a:avLst/>
            </a:prstGeom>
            <a:noFill/>
          </p:spPr>
          <p:txBody>
            <a:bodyPr wrap="square" rtlCol="0">
              <a:spAutoFit/>
            </a:bodyPr>
            <a:lstStyle/>
            <a:p>
              <a:r>
                <a:rPr lang="en-US" altLang="ja-JP" sz="2400" dirty="0" smtClean="0"/>
                <a:t>-1</a:t>
              </a:r>
              <a:endParaRPr kumimoji="1" lang="ja-JP" altLang="en-US" sz="2400" dirty="0"/>
            </a:p>
          </p:txBody>
        </p:sp>
        <p:sp>
          <p:nvSpPr>
            <p:cNvPr id="52" name="テキスト ボックス 51"/>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53" name="テキスト ボックス 52"/>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54" name="テキスト ボックス 53"/>
            <p:cNvSpPr txBox="1"/>
            <p:nvPr/>
          </p:nvSpPr>
          <p:spPr>
            <a:xfrm>
              <a:off x="2936205" y="4309286"/>
              <a:ext cx="348342" cy="363874"/>
            </a:xfrm>
            <a:prstGeom prst="rect">
              <a:avLst/>
            </a:prstGeom>
            <a:noFill/>
          </p:spPr>
          <p:txBody>
            <a:bodyPr wrap="square" rtlCol="0">
              <a:spAutoFit/>
            </a:bodyPr>
            <a:lstStyle/>
            <a:p>
              <a:r>
                <a:rPr lang="en-US" altLang="ja-JP" sz="2400" dirty="0" smtClean="0"/>
                <a:t>2</a:t>
              </a:r>
              <a:endParaRPr kumimoji="1" lang="ja-JP" altLang="en-US" sz="2400" dirty="0"/>
            </a:p>
          </p:txBody>
        </p:sp>
      </p:grpSp>
      <p:sp>
        <p:nvSpPr>
          <p:cNvPr id="60" name="円/楕円 59"/>
          <p:cNvSpPr/>
          <p:nvPr/>
        </p:nvSpPr>
        <p:spPr>
          <a:xfrm>
            <a:off x="7787447" y="3747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8598787" y="2991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9410122" y="2684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10221463" y="3137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8755690" y="22537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8755690" y="2253734"/>
                <a:ext cx="760721" cy="400110"/>
              </a:xfrm>
              <a:prstGeom prst="rect">
                <a:avLst/>
              </a:prstGeom>
              <a:blipFill rotWithShape="0">
                <a:blip r:embed="rId7"/>
                <a:stretch>
                  <a:fillRect b="-7692"/>
                </a:stretch>
              </a:blipFill>
            </p:spPr>
            <p:txBody>
              <a:bodyPr/>
              <a:lstStyle/>
              <a:p>
                <a:r>
                  <a:rPr lang="ja-JP" altLang="en-US">
                    <a:noFill/>
                  </a:rPr>
                  <a:t> </a:t>
                </a:r>
              </a:p>
            </p:txBody>
          </p:sp>
        </mc:Fallback>
      </mc:AlternateContent>
      <p:grpSp>
        <p:nvGrpSpPr>
          <p:cNvPr id="21" name="グループ化 20"/>
          <p:cNvGrpSpPr/>
          <p:nvPr/>
        </p:nvGrpSpPr>
        <p:grpSpPr>
          <a:xfrm>
            <a:off x="7405370" y="2847339"/>
            <a:ext cx="3251200" cy="2113797"/>
            <a:chOff x="7418070" y="2987039"/>
            <a:chExt cx="3251200" cy="2113797"/>
          </a:xfrm>
        </p:grpSpPr>
        <mc:AlternateContent xmlns:mc="http://schemas.openxmlformats.org/markup-compatibility/2006" xmlns:a14="http://schemas.microsoft.com/office/drawing/2010/main">
          <mc:Choice Requires="a14">
            <p:sp>
              <p:nvSpPr>
                <p:cNvPr id="66" name="正方形/長方形 65"/>
                <p:cNvSpPr/>
                <p:nvPr/>
              </p:nvSpPr>
              <p:spPr>
                <a:xfrm>
                  <a:off x="8857137" y="47315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857137" y="4731504"/>
                  <a:ext cx="367985" cy="369332"/>
                </a:xfrm>
                <a:prstGeom prst="rect">
                  <a:avLst/>
                </a:prstGeom>
                <a:blipFill rotWithShape="0">
                  <a:blip r:embed="rId8"/>
                  <a:stretch>
                    <a:fillRect/>
                  </a:stretch>
                </a:blipFill>
              </p:spPr>
              <p:txBody>
                <a:bodyPr/>
                <a:lstStyle/>
                <a:p>
                  <a:r>
                    <a:rPr lang="ja-JP" altLang="en-US">
                      <a:noFill/>
                    </a:rPr>
                    <a:t> </a:t>
                  </a:r>
                </a:p>
              </p:txBody>
            </p:sp>
          </mc:Fallback>
        </mc:AlternateContent>
        <p:pic>
          <p:nvPicPr>
            <p:cNvPr id="67" name="図 6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82" t="10333" r="10308" b="11350"/>
            <a:stretch/>
          </p:blipFill>
          <p:spPr>
            <a:xfrm>
              <a:off x="7418070" y="3115310"/>
              <a:ext cx="3251200" cy="1739900"/>
            </a:xfrm>
            <a:prstGeom prst="rect">
              <a:avLst/>
            </a:prstGeom>
          </p:spPr>
        </p:pic>
        <p:cxnSp>
          <p:nvCxnSpPr>
            <p:cNvPr id="68" name="直線矢印コネクタ 67"/>
            <p:cNvCxnSpPr/>
            <p:nvPr/>
          </p:nvCxnSpPr>
          <p:spPr>
            <a:xfrm flipV="1">
              <a:off x="9038521" y="2987039"/>
              <a:ext cx="0" cy="1838959"/>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69" name="正方形/長方形 68"/>
          <p:cNvSpPr/>
          <p:nvPr/>
        </p:nvSpPr>
        <p:spPr>
          <a:xfrm>
            <a:off x="1384122" y="5647682"/>
            <a:ext cx="2828018" cy="646331"/>
          </a:xfrm>
          <a:prstGeom prst="rect">
            <a:avLst/>
          </a:prstGeom>
        </p:spPr>
        <p:txBody>
          <a:bodyPr wrap="none">
            <a:spAutoFit/>
          </a:bodyPr>
          <a:lstStyle/>
          <a:p>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(0)=1</a:t>
            </a:r>
          </a:p>
          <a:p>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(n)=0  n</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でない整数</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7061022" y="5050782"/>
            <a:ext cx="4068743" cy="830997"/>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を求めたい位置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に重ね</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周囲</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画素の重みを決定する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16219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56483"/>
            <a:ext cx="11473211" cy="733270"/>
          </a:xfrm>
        </p:spPr>
        <p:txBody>
          <a:bodyPr>
            <a:normAutofit/>
          </a:bodyPr>
          <a:lstStyle/>
          <a:p>
            <a:r>
              <a:rPr lang="ja-JP" altLang="en-US" sz="3200" dirty="0"/>
              <a:t>補間法</a:t>
            </a:r>
            <a:r>
              <a:rPr lang="ja-JP" altLang="en-US" sz="3200" dirty="0" smtClean="0"/>
              <a:t>（</a:t>
            </a:r>
            <a:r>
              <a:rPr lang="en-US" altLang="ja-JP" sz="3200" dirty="0" smtClean="0"/>
              <a:t>2D</a:t>
            </a:r>
            <a:r>
              <a:rPr lang="ja-JP" altLang="en-US" sz="3200" dirty="0" smtClean="0"/>
              <a:t>）</a:t>
            </a:r>
            <a:endParaRPr kumimoji="1" lang="ja-JP" altLang="en-US" sz="3200" dirty="0"/>
          </a:p>
        </p:txBody>
      </p:sp>
      <p:sp>
        <p:nvSpPr>
          <p:cNvPr id="6" name="正方形/長方形 5"/>
          <p:cNvSpPr/>
          <p:nvPr/>
        </p:nvSpPr>
        <p:spPr>
          <a:xfrm>
            <a:off x="482600" y="964168"/>
            <a:ext cx="5803900" cy="1508105"/>
          </a:xfrm>
          <a:prstGeom prst="rect">
            <a:avLst/>
          </a:prstGeom>
        </p:spPr>
        <p:txBody>
          <a:bodyPr wrap="square">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解説</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した各手法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次元に拡張する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軸方向に補間し，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軸方向に補完する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次元補間は、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という名前になる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54908" y="2855732"/>
            <a:ext cx="4150598" cy="2871232"/>
            <a:chOff x="1028060" y="2014484"/>
            <a:chExt cx="4150598" cy="2871232"/>
          </a:xfrm>
        </p:grpSpPr>
        <p:grpSp>
          <p:nvGrpSpPr>
            <p:cNvPr id="8" name="グループ化 7"/>
            <p:cNvGrpSpPr/>
            <p:nvPr/>
          </p:nvGrpSpPr>
          <p:grpSpPr>
            <a:xfrm>
              <a:off x="1187958" y="2827668"/>
              <a:ext cx="3879850" cy="1733865"/>
              <a:chOff x="323385" y="1607793"/>
              <a:chExt cx="4684996" cy="1592607"/>
            </a:xfrm>
          </p:grpSpPr>
          <p:cxnSp>
            <p:nvCxnSpPr>
              <p:cNvPr id="31" name="直線矢印コネクタ 30"/>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9" name="直線矢印コネクタ 8"/>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a:off x="2276983" y="2356005"/>
              <a:ext cx="1190649" cy="1000149"/>
              <a:chOff x="-1176360" y="2586985"/>
              <a:chExt cx="1190649" cy="1000149"/>
            </a:xfrm>
          </p:grpSpPr>
          <p:sp>
            <p:nvSpPr>
              <p:cNvPr id="27" name="円/楕円 26"/>
              <p:cNvSpPr/>
              <p:nvPr/>
            </p:nvSpPr>
            <p:spPr>
              <a:xfrm>
                <a:off x="-1176360"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8660"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766785"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61935"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23260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30308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38119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45929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1368738" y="3292421"/>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1759262" y="3797247"/>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p:cNvSpPr txBox="1"/>
            <p:nvPr/>
          </p:nvSpPr>
          <p:spPr>
            <a:xfrm>
              <a:off x="1065525" y="2893959"/>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p:cNvSpPr txBox="1"/>
            <p:nvPr/>
          </p:nvSpPr>
          <p:spPr>
            <a:xfrm>
              <a:off x="4891400" y="422428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 name="テキスト ボックス 21"/>
            <p:cNvSpPr txBox="1"/>
            <p:nvPr/>
          </p:nvSpPr>
          <p:spPr>
            <a:xfrm>
              <a:off x="1028060" y="254026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テキスト ボックス 22"/>
            <p:cNvSpPr txBox="1"/>
            <p:nvPr/>
          </p:nvSpPr>
          <p:spPr>
            <a:xfrm>
              <a:off x="2834000" y="201448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テキスト ボックス 23"/>
            <p:cNvSpPr txBox="1"/>
            <p:nvPr/>
          </p:nvSpPr>
          <p:spPr>
            <a:xfrm>
              <a:off x="3527420" y="286792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5" name="テキスト ボックス 24"/>
            <p:cNvSpPr txBox="1"/>
            <p:nvPr/>
          </p:nvSpPr>
          <p:spPr>
            <a:xfrm>
              <a:off x="2027804" y="219888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6" name="テキスト ボックス 25"/>
            <p:cNvSpPr txBox="1"/>
            <p:nvPr/>
          </p:nvSpPr>
          <p:spPr>
            <a:xfrm>
              <a:off x="2524044" y="290825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40" name="テキスト ボックス 39"/>
          <p:cNvSpPr txBox="1"/>
          <p:nvPr/>
        </p:nvSpPr>
        <p:spPr>
          <a:xfrm>
            <a:off x="1415918" y="5814197"/>
            <a:ext cx="3057247" cy="584775"/>
          </a:xfrm>
          <a:prstGeom prst="rect">
            <a:avLst/>
          </a:prstGeom>
          <a:noFill/>
        </p:spPr>
        <p:txBody>
          <a:bodyPr wrap="none" rtlCol="0">
            <a:spAutoFit/>
          </a:bodyPr>
          <a:lstStyle/>
          <a:p>
            <a:r>
              <a:rPr kumimoji="1" lang="ja-JP" altLang="en-US"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この図では，破線の交差部分に</a:t>
            </a:r>
            <a:endParaRPr kumimoji="1"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ja-JP" altLang="en-US"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画素中心があるとする</a:t>
            </a:r>
            <a:endParaRPr kumimoji="1" lang="ja-JP" altLang="en-US" sz="2400"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33252145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ja-JP" altLang="en-US" sz="3600" dirty="0" smtClean="0"/>
              <a:t>（</a:t>
            </a:r>
            <a:r>
              <a:rPr lang="en-US" altLang="ja-JP" sz="3600" dirty="0" smtClean="0"/>
              <a:t>2D</a:t>
            </a:r>
            <a:r>
              <a:rPr lang="ja-JP" altLang="en-US" sz="3600" dirty="0"/>
              <a:t>）</a:t>
            </a:r>
            <a:r>
              <a:rPr lang="en-US" altLang="ja-JP" sz="3600" dirty="0"/>
              <a:t>: </a:t>
            </a:r>
            <a:r>
              <a:rPr lang="en-US" altLang="ja-JP" sz="3600" dirty="0" smtClean="0"/>
              <a:t>Nearest neighbor</a:t>
            </a:r>
            <a:endParaRPr kumimoji="1" lang="ja-JP" altLang="en-US" sz="3600" dirty="0"/>
          </a:p>
        </p:txBody>
      </p:sp>
      <p:grpSp>
        <p:nvGrpSpPr>
          <p:cNvPr id="139" name="グループ化 138"/>
          <p:cNvGrpSpPr/>
          <p:nvPr/>
        </p:nvGrpSpPr>
        <p:grpSpPr>
          <a:xfrm>
            <a:off x="853943" y="1346210"/>
            <a:ext cx="4150598" cy="2871232"/>
            <a:chOff x="1028060" y="2014484"/>
            <a:chExt cx="4150598" cy="2871232"/>
          </a:xfrm>
        </p:grpSpPr>
        <p:grpSp>
          <p:nvGrpSpPr>
            <p:cNvPr id="88" name="グループ化 87"/>
            <p:cNvGrpSpPr/>
            <p:nvPr/>
          </p:nvGrpSpPr>
          <p:grpSpPr>
            <a:xfrm>
              <a:off x="1187958" y="2827668"/>
              <a:ext cx="3879850" cy="1733865"/>
              <a:chOff x="323385" y="1607793"/>
              <a:chExt cx="4684996" cy="1592607"/>
            </a:xfrm>
          </p:grpSpPr>
          <p:cxnSp>
            <p:nvCxnSpPr>
              <p:cNvPr id="89" name="直線矢印コネクタ 88"/>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08" name="直線矢印コネクタ 107"/>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7" name="グループ化 136"/>
            <p:cNvGrpSpPr/>
            <p:nvPr/>
          </p:nvGrpSpPr>
          <p:grpSpPr>
            <a:xfrm>
              <a:off x="2262694" y="2356005"/>
              <a:ext cx="1190649" cy="1000149"/>
              <a:chOff x="-1190649" y="2586985"/>
              <a:chExt cx="1190649" cy="1000149"/>
            </a:xfrm>
          </p:grpSpPr>
          <p:sp>
            <p:nvSpPr>
              <p:cNvPr id="110" name="円/楕円 109"/>
              <p:cNvSpPr/>
              <p:nvPr/>
            </p:nvSpPr>
            <p:spPr>
              <a:xfrm>
                <a:off x="-1190649"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p:nvSpPr>
            <p:spPr>
              <a:xfrm>
                <a:off x="-542949"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p:nvSpPr>
            <p:spPr>
              <a:xfrm>
                <a:off x="-781074"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p:nvPr/>
            </p:nvSpPr>
            <p:spPr>
              <a:xfrm>
                <a:off x="-76224"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2" name="テキスト ボックス 121"/>
            <p:cNvSpPr txBox="1"/>
            <p:nvPr/>
          </p:nvSpPr>
          <p:spPr>
            <a:xfrm>
              <a:off x="23260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30308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a:off x="38119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45929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テキスト ボックス 125"/>
            <p:cNvSpPr txBox="1"/>
            <p:nvPr/>
          </p:nvSpPr>
          <p:spPr>
            <a:xfrm>
              <a:off x="1368738" y="3292421"/>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テキスト ボックス 126"/>
            <p:cNvSpPr txBox="1"/>
            <p:nvPr/>
          </p:nvSpPr>
          <p:spPr>
            <a:xfrm>
              <a:off x="1759262" y="3797247"/>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テキスト ボックス 127"/>
            <p:cNvSpPr txBox="1"/>
            <p:nvPr/>
          </p:nvSpPr>
          <p:spPr>
            <a:xfrm>
              <a:off x="1065525" y="2893959"/>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テキスト ボックス 129"/>
            <p:cNvSpPr txBox="1"/>
            <p:nvPr/>
          </p:nvSpPr>
          <p:spPr>
            <a:xfrm>
              <a:off x="4891400" y="422428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2" name="テキスト ボックス 131"/>
            <p:cNvSpPr txBox="1"/>
            <p:nvPr/>
          </p:nvSpPr>
          <p:spPr>
            <a:xfrm>
              <a:off x="1028060" y="254026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3" name="テキスト ボックス 132"/>
            <p:cNvSpPr txBox="1"/>
            <p:nvPr/>
          </p:nvSpPr>
          <p:spPr>
            <a:xfrm>
              <a:off x="2834000" y="201448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4" name="テキスト ボックス 133"/>
            <p:cNvSpPr txBox="1"/>
            <p:nvPr/>
          </p:nvSpPr>
          <p:spPr>
            <a:xfrm>
              <a:off x="3527420" y="286792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5" name="テキスト ボックス 134"/>
            <p:cNvSpPr txBox="1"/>
            <p:nvPr/>
          </p:nvSpPr>
          <p:spPr>
            <a:xfrm>
              <a:off x="2027804" y="219888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6" name="テキスト ボックス 135"/>
            <p:cNvSpPr txBox="1"/>
            <p:nvPr/>
          </p:nvSpPr>
          <p:spPr>
            <a:xfrm>
              <a:off x="2524044" y="290825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grpSp>
        <p:nvGrpSpPr>
          <p:cNvPr id="239" name="グループ化 238"/>
          <p:cNvGrpSpPr/>
          <p:nvPr/>
        </p:nvGrpSpPr>
        <p:grpSpPr>
          <a:xfrm>
            <a:off x="5474711" y="1456900"/>
            <a:ext cx="4150598" cy="2760542"/>
            <a:chOff x="5429372" y="1856950"/>
            <a:chExt cx="4150598" cy="2760542"/>
          </a:xfrm>
        </p:grpSpPr>
        <p:grpSp>
          <p:nvGrpSpPr>
            <p:cNvPr id="174" name="グループ化 173"/>
            <p:cNvGrpSpPr/>
            <p:nvPr/>
          </p:nvGrpSpPr>
          <p:grpSpPr>
            <a:xfrm>
              <a:off x="5589270" y="2559445"/>
              <a:ext cx="3879850" cy="1733865"/>
              <a:chOff x="323384" y="1607792"/>
              <a:chExt cx="4684991" cy="1592606"/>
            </a:xfrm>
          </p:grpSpPr>
          <p:cxnSp>
            <p:nvCxnSpPr>
              <p:cNvPr id="197" name="直線矢印コネクタ 196"/>
              <p:cNvCxnSpPr/>
              <p:nvPr/>
            </p:nvCxnSpPr>
            <p:spPr>
              <a:xfrm>
                <a:off x="444265" y="1739899"/>
                <a:ext cx="2262145"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79" name="グループ化 178"/>
            <p:cNvGrpSpPr/>
            <p:nvPr/>
          </p:nvGrpSpPr>
          <p:grpSpPr>
            <a:xfrm>
              <a:off x="6676706" y="2087781"/>
              <a:ext cx="1189856" cy="1000149"/>
              <a:chOff x="-1177949" y="2586985"/>
              <a:chExt cx="1189856" cy="1000149"/>
            </a:xfrm>
          </p:grpSpPr>
          <p:sp>
            <p:nvSpPr>
              <p:cNvPr id="193" name="円/楕円 192"/>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0" name="テキスト ボックス 179"/>
            <p:cNvSpPr txBox="1"/>
            <p:nvPr/>
          </p:nvSpPr>
          <p:spPr>
            <a:xfrm>
              <a:off x="672731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743216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821321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899426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5770050" y="3024197"/>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6160574" y="3529023"/>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5466837" y="2625735"/>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9292712" y="3956060"/>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5429372" y="2272040"/>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7195307" y="3190250"/>
              <a:ext cx="287258" cy="369332"/>
            </a:xfrm>
            <a:prstGeom prst="rect">
              <a:avLst/>
            </a:prstGeom>
            <a:noFill/>
          </p:spPr>
          <p:txBody>
            <a:bodyPr wrap="none" rtlCol="0">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5" name="円/楕円 204"/>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矢印コネクタ 206"/>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19" name="グループ化 218"/>
            <p:cNvGrpSpPr/>
            <p:nvPr/>
          </p:nvGrpSpPr>
          <p:grpSpPr>
            <a:xfrm>
              <a:off x="6361907" y="2124075"/>
              <a:ext cx="1339057" cy="230189"/>
              <a:chOff x="6042818" y="2992438"/>
              <a:chExt cx="1447795" cy="180976"/>
            </a:xfrm>
          </p:grpSpPr>
          <p:cxnSp>
            <p:nvCxnSpPr>
              <p:cNvPr id="216" name="直線矢印コネクタ 215"/>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26" name="直線矢印コネクタ 2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7" name="円/楕円 236"/>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円/楕円 237"/>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41" name="正方形/長方形 240"/>
              <p:cNvSpPr/>
              <p:nvPr/>
            </p:nvSpPr>
            <p:spPr>
              <a:xfrm>
                <a:off x="5756384" y="4358759"/>
                <a:ext cx="3570208" cy="860172"/>
              </a:xfrm>
              <a:prstGeom prst="rect">
                <a:avLst/>
              </a:prstGeom>
            </p:spPr>
            <p:txBody>
              <a:bodyPr wrap="none">
                <a:spAutoFit/>
              </a:bodyPr>
              <a:lstStyle/>
              <a:p>
                <a:pPr>
                  <a:spcBef>
                    <a:spcPts val="600"/>
                  </a:spcBef>
                </a:pPr>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最近傍画素値を利用する</a:t>
                </a:r>
                <a:endPar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m:oMathPara>
                </a14:m>
                <a:endParaRPr lang="ja-JP" altLang="en-US" sz="24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5756384" y="4358759"/>
                <a:ext cx="3570208" cy="860172"/>
              </a:xfrm>
              <a:prstGeom prst="rect">
                <a:avLst/>
              </a:prstGeom>
              <a:blipFill rotWithShape="0">
                <a:blip r:embed="rId2"/>
                <a:stretch>
                  <a:fillRect l="-2560" t="-4255" r="-1706" b="-638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15998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49371"/>
            <a:ext cx="11473211" cy="733270"/>
          </a:xfrm>
        </p:spPr>
        <p:txBody>
          <a:bodyPr>
            <a:normAutofit/>
          </a:bodyPr>
          <a:lstStyle/>
          <a:p>
            <a:r>
              <a:rPr lang="ja-JP" altLang="en-US" sz="3600" dirty="0"/>
              <a:t>補間法</a:t>
            </a:r>
            <a:r>
              <a:rPr lang="ja-JP" altLang="en-US" sz="3600" dirty="0" smtClean="0"/>
              <a:t>（</a:t>
            </a:r>
            <a:r>
              <a:rPr lang="en-US" altLang="ja-JP" sz="3600" dirty="0" smtClean="0"/>
              <a:t>2D</a:t>
            </a:r>
            <a:r>
              <a:rPr lang="ja-JP" altLang="en-US" sz="3600" dirty="0"/>
              <a:t>）</a:t>
            </a:r>
            <a:r>
              <a:rPr lang="en-US" altLang="ja-JP" sz="3600" dirty="0"/>
              <a:t>: </a:t>
            </a:r>
            <a:r>
              <a:rPr lang="en-US" altLang="ja-JP" sz="3600" dirty="0" smtClean="0"/>
              <a:t>Linear</a:t>
            </a:r>
            <a:r>
              <a:rPr lang="ja-JP" altLang="en-US" sz="3600" dirty="0" smtClean="0"/>
              <a:t> </a:t>
            </a:r>
            <a:r>
              <a:rPr lang="en-US" altLang="ja-JP" sz="3600" dirty="0" smtClean="0"/>
              <a:t>Interpolation</a:t>
            </a:r>
            <a:endParaRPr kumimoji="1" lang="ja-JP" altLang="en-US" sz="3600" dirty="0"/>
          </a:p>
        </p:txBody>
      </p:sp>
      <mc:AlternateContent xmlns:mc="http://schemas.openxmlformats.org/markup-compatibility/2006" xmlns:a14="http://schemas.microsoft.com/office/drawing/2010/main">
        <mc:Choice Requires="a14">
          <p:sp>
            <p:nvSpPr>
              <p:cNvPr id="241" name="正方形/長方形 240"/>
              <p:cNvSpPr/>
              <p:nvPr/>
            </p:nvSpPr>
            <p:spPr>
              <a:xfrm>
                <a:off x="6323820" y="1625719"/>
                <a:ext cx="5603329" cy="2371098"/>
              </a:xfrm>
              <a:prstGeom prst="rect">
                <a:avLst/>
              </a:prstGeom>
            </p:spPr>
            <p:txBody>
              <a:bodyPr wrap="none">
                <a:spAutoFit/>
              </a:bodyPr>
              <a:lstStyle/>
              <a:p>
                <a:pPr>
                  <a:spcBef>
                    <a:spcPts val="600"/>
                  </a:spcBef>
                  <a:spcAft>
                    <a:spcPts val="600"/>
                  </a:spcAft>
                </a:pPr>
                <a14:m>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の範囲を</a:t>
                </a:r>
                <a:endPar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a14:m>
                <a: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a14:m>
                <a: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5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b="0" dirty="0" smtClean="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ja-JP" altLang="en-US" sz="2400" dirty="0" smtClean="0"/>
                  <a:t> </a:t>
                </a:r>
                <a14:m>
                  <m:oMath xmlns:m="http://schemas.openxmlformats.org/officeDocument/2006/math">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sub>
                              </m:sSub>
                            </m:e>
                          </m:m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
                      </m:e>
                    </m:d>
                  </m:oMath>
                </a14:m>
                <a:endParaRPr lang="en-US" altLang="ja-JP" sz="2400" dirty="0" smtClean="0"/>
              </a:p>
              <a:p>
                <a:pPr>
                  <a:spcBef>
                    <a:spcPts val="600"/>
                  </a:spcBef>
                  <a:spcAft>
                    <a:spcPts val="600"/>
                  </a:spcAft>
                </a:pP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r>
                      <m:rPr>
                        <m:brk m:alnAt="7"/>
                      </m:r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oMath>
                </a14:m>
                <a:r>
                  <a:rPr lang="ja-JP" altLang="en-US" sz="2400" dirty="0" smtClean="0"/>
                  <a:t> </a:t>
                </a:r>
                <a:endParaRPr lang="ja-JP" altLang="en-US" sz="24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6323820" y="1625719"/>
                <a:ext cx="5603329" cy="2371098"/>
              </a:xfrm>
              <a:prstGeom prst="rect">
                <a:avLst/>
              </a:prstGeom>
              <a:blipFill rotWithShape="0">
                <a:blip r:embed="rId2"/>
                <a:stretch>
                  <a:fillRect l="-1630" t="-1542" b="-1028"/>
                </a:stretch>
              </a:blipFill>
            </p:spPr>
            <p:txBody>
              <a:bodyPr/>
              <a:lstStyle/>
              <a:p>
                <a:r>
                  <a:rPr lang="ja-JP" altLang="en-US">
                    <a:noFill/>
                  </a:rPr>
                  <a:t> </a:t>
                </a:r>
              </a:p>
            </p:txBody>
          </p:sp>
        </mc:Fallback>
      </mc:AlternateContent>
      <p:grpSp>
        <p:nvGrpSpPr>
          <p:cNvPr id="18" name="グループ化 17"/>
          <p:cNvGrpSpPr/>
          <p:nvPr/>
        </p:nvGrpSpPr>
        <p:grpSpPr>
          <a:xfrm>
            <a:off x="427730" y="1231180"/>
            <a:ext cx="5431212" cy="3287734"/>
            <a:chOff x="415030" y="1305565"/>
            <a:chExt cx="5431212" cy="3287734"/>
          </a:xfrm>
        </p:grpSpPr>
        <p:grpSp>
          <p:nvGrpSpPr>
            <p:cNvPr id="174" name="グループ化 173"/>
            <p:cNvGrpSpPr/>
            <p:nvPr/>
          </p:nvGrpSpPr>
          <p:grpSpPr>
            <a:xfrm>
              <a:off x="626537" y="1935032"/>
              <a:ext cx="5132129" cy="2293496"/>
              <a:chOff x="323384" y="1607792"/>
              <a:chExt cx="4684991" cy="1592606"/>
            </a:xfrm>
          </p:grpSpPr>
          <p:cxnSp>
            <p:nvCxnSpPr>
              <p:cNvPr id="197" name="直線矢印コネクタ 196"/>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192859"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25210"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58356"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191501"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65667" y="25497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82238" y="3217555"/>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64587" y="2022718"/>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25320" y="3782425"/>
              <a:ext cx="320922" cy="461665"/>
            </a:xfrm>
            <a:prstGeom prst="rect">
              <a:avLst/>
            </a:prstGeom>
            <a:noFill/>
          </p:spPr>
          <p:txBody>
            <a:bodyPr wrap="none" rtlCol="0">
              <a:spAutoFit/>
            </a:bodyPr>
            <a:lstStyle/>
            <a:p>
              <a:r>
                <a:rPr kumimoji="1"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15030" y="1554862"/>
              <a:ext cx="298480" cy="400110"/>
            </a:xfrm>
            <a:prstGeom prst="rect">
              <a:avLst/>
            </a:prstGeom>
            <a:noFill/>
          </p:spPr>
          <p:txBody>
            <a:bodyPr wrap="none" rtlCol="0">
              <a:spAutoFit/>
            </a:bodyPr>
            <a:lstStyle/>
            <a:p>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00262" y="2904217"/>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6" name="フリーフォーム 15"/>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矢印コネクタ 82"/>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7" name="直線矢印コネクタ 216"/>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38" name="円/楕円 237"/>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9" name="グループ化 178"/>
            <p:cNvGrpSpPr/>
            <p:nvPr/>
          </p:nvGrpSpPr>
          <p:grpSpPr>
            <a:xfrm>
              <a:off x="2062578" y="1305565"/>
              <a:ext cx="1573900" cy="1353921"/>
              <a:chOff x="-1177949" y="2563579"/>
              <a:chExt cx="1189856" cy="1023555"/>
            </a:xfrm>
          </p:grpSpPr>
          <p:sp>
            <p:nvSpPr>
              <p:cNvPr id="193" name="円/楕円 192"/>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00" name="直線矢印コネクタ 99"/>
          <p:cNvCxnSpPr/>
          <p:nvPr/>
        </p:nvCxnSpPr>
        <p:spPr>
          <a:xfrm flipV="1">
            <a:off x="1928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3452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1928812" y="49171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a:off x="1928812" y="64538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2698306" y="4953018"/>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14" name="円/楕円 113"/>
          <p:cNvSpPr/>
          <p:nvPr/>
        </p:nvSpPr>
        <p:spPr>
          <a:xfrm>
            <a:off x="2948333" y="5321738"/>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p:cNvSpPr txBox="1"/>
          <p:nvPr/>
        </p:nvSpPr>
        <p:spPr>
          <a:xfrm>
            <a:off x="1521454" y="64578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a:off x="2988304" y="64578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1527804" y="45655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テキスト ボックス 130"/>
          <p:cNvSpPr txBox="1"/>
          <p:nvPr/>
        </p:nvSpPr>
        <p:spPr>
          <a:xfrm>
            <a:off x="3077204" y="45655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8" name="直線矢印コネクタ 137"/>
          <p:cNvCxnSpPr/>
          <p:nvPr/>
        </p:nvCxnSpPr>
        <p:spPr>
          <a:xfrm flipV="1">
            <a:off x="2995612" y="5429153"/>
            <a:ext cx="0" cy="102235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1933194" y="5375180"/>
            <a:ext cx="1010444" cy="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2940679" y="5757802"/>
            <a:ext cx="311304" cy="400110"/>
          </a:xfrm>
          <a:prstGeom prst="rect">
            <a:avLst/>
          </a:prstGeom>
          <a:noFill/>
        </p:spPr>
        <p:txBody>
          <a:bodyPr wrap="none" rtlCol="0">
            <a:spAutoFit/>
          </a:bodyPr>
          <a:lstStyle/>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s</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テキスト ボックス 141"/>
          <p:cNvSpPr txBox="1"/>
          <p:nvPr/>
        </p:nvSpPr>
        <p:spPr>
          <a:xfrm>
            <a:off x="2240591" y="5191065"/>
            <a:ext cx="282450"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43" name="正方形/長方形 142"/>
              <p:cNvSpPr/>
              <p:nvPr/>
            </p:nvSpPr>
            <p:spPr>
              <a:xfrm>
                <a:off x="6323820" y="4674051"/>
                <a:ext cx="6037230" cy="2586285"/>
              </a:xfrm>
              <a:prstGeom prst="rect">
                <a:avLst/>
              </a:prstGeom>
            </p:spPr>
            <p:txBody>
              <a:bodyPr wrap="none">
                <a:spAutoFit/>
              </a:bodyPr>
              <a:lstStyle/>
              <a:p>
                <a:pPr>
                  <a:spcBef>
                    <a:spcPts val="600"/>
                  </a:spcBef>
                  <a:spcAft>
                    <a:spcPts val="600"/>
                  </a:spcAft>
                </a:pPr>
                <a:r>
                  <a:rPr lang="ja-JP" altLang="en-US" sz="1600" i="1" dirty="0" smtClean="0">
                    <a:latin typeface="Cambria Math" panose="02040503050406030204" pitchFamily="18" charset="0"/>
                    <a:ea typeface="メイリオ" panose="020B0604030504040204" pitchFamily="50" charset="-128"/>
                    <a:cs typeface="メイリオ" panose="020B0604030504040204" pitchFamily="50" charset="-128"/>
                  </a:rPr>
                  <a:t>上式はなにをしてるのか？</a:t>
                </a:r>
                <a:endParaRPr lang="en-US" altLang="ja-JP" sz="16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b="0" dirty="0" smtClean="0">
                    <a:ea typeface="メイリオ" panose="020B0604030504040204" pitchFamily="50" charset="-128"/>
                    <a:cs typeface="メイリオ" panose="020B0604030504040204" pitchFamily="50" charset="-128"/>
                  </a:rPr>
                  <a:t>1. </a:t>
                </a:r>
                <a:r>
                  <a:rPr lang="ja-JP" altLang="en-US" sz="1600" b="0" dirty="0" smtClean="0">
                    <a:ea typeface="メイリオ" panose="020B0604030504040204" pitchFamily="50" charset="-128"/>
                    <a:cs typeface="メイリオ" panose="020B0604030504040204" pitchFamily="50" charset="-128"/>
                  </a:rPr>
                  <a:t>まず</a:t>
                </a:r>
                <a:r>
                  <a:rPr lang="en-US" altLang="ja-JP" sz="1600" b="0" dirty="0" smtClean="0">
                    <a:ea typeface="メイリオ" panose="020B0604030504040204" pitchFamily="50" charset="-128"/>
                    <a:cs typeface="メイリオ" panose="020B0604030504040204" pitchFamily="50" charset="-128"/>
                  </a:rPr>
                  <a:t>x=1, x=2</a:t>
                </a:r>
                <a:r>
                  <a:rPr lang="ja-JP" altLang="en-US" sz="1600" b="0" dirty="0" smtClean="0">
                    <a:ea typeface="メイリオ" panose="020B0604030504040204" pitchFamily="50" charset="-128"/>
                    <a:cs typeface="メイリオ" panose="020B0604030504040204" pitchFamily="50" charset="-128"/>
                  </a:rPr>
                  <a:t>において</a:t>
                </a:r>
                <a:r>
                  <a:rPr lang="en-US" altLang="ja-JP" sz="1600" b="0" dirty="0" smtClean="0">
                    <a:ea typeface="メイリオ" panose="020B0604030504040204" pitchFamily="50" charset="-128"/>
                    <a:cs typeface="メイリオ" panose="020B0604030504040204" pitchFamily="50" charset="-128"/>
                  </a:rPr>
                  <a:t>y</a:t>
                </a:r>
                <a:r>
                  <a:rPr lang="ja-JP" altLang="en-US" sz="1600" b="0" dirty="0" smtClean="0">
                    <a:ea typeface="メイリオ" panose="020B0604030504040204" pitchFamily="50" charset="-128"/>
                    <a:cs typeface="メイリオ" panose="020B0604030504040204" pitchFamily="50" charset="-128"/>
                  </a:rPr>
                  <a:t>軸方向に線形補間</a:t>
                </a:r>
                <a:r>
                  <a:rPr lang="ja-JP" altLang="en-US" sz="1600" dirty="0" smtClean="0">
                    <a:ea typeface="メイリオ" panose="020B0604030504040204" pitchFamily="50" charset="-128"/>
                    <a:cs typeface="メイリオ" panose="020B0604030504040204" pitchFamily="50" charset="-128"/>
                  </a:rPr>
                  <a:t>し</a:t>
                </a:r>
                <a:r>
                  <a:rPr lang="en-US" altLang="ja-JP" sz="1600" dirty="0" smtClean="0">
                    <a:ea typeface="メイリオ" panose="020B0604030504040204" pitchFamily="50" charset="-128"/>
                    <a:cs typeface="メイリオ" panose="020B0604030504040204" pitchFamily="50" charset="-128"/>
                  </a:rPr>
                  <a:t>2</a:t>
                </a:r>
                <a:r>
                  <a:rPr lang="ja-JP" altLang="en-US" sz="1600" dirty="0" smtClean="0">
                    <a:ea typeface="メイリオ" panose="020B0604030504040204" pitchFamily="50" charset="-128"/>
                    <a:cs typeface="メイリオ" panose="020B0604030504040204" pitchFamily="50" charset="-128"/>
                  </a:rPr>
                  <a:t>点を取得</a:t>
                </a:r>
                <a:r>
                  <a:rPr lang="ja-JP" altLang="en-US" sz="1600" b="0" dirty="0" smtClean="0">
                    <a:ea typeface="メイリオ" panose="020B0604030504040204" pitchFamily="50" charset="-128"/>
                    <a:cs typeface="メイリオ" panose="020B0604030504040204" pitchFamily="50" charset="-128"/>
                  </a:rPr>
                  <a:t>（</a:t>
                </a:r>
                <a:r>
                  <a:rPr lang="ja-JP" altLang="en-US" sz="1600" b="0" dirty="0" smtClean="0">
                    <a:solidFill>
                      <a:srgbClr val="FFC000"/>
                    </a:solidFill>
                    <a:effectLst>
                      <a:outerShdw blurRad="38100" dist="38100" dir="2700000" algn="tl">
                        <a:srgbClr val="000000">
                          <a:alpha val="43137"/>
                        </a:srgbClr>
                      </a:outerShdw>
                    </a:effectLst>
                    <a:ea typeface="メイリオ" panose="020B0604030504040204" pitchFamily="50" charset="-128"/>
                    <a:cs typeface="メイリオ" panose="020B0604030504040204" pitchFamily="50" charset="-128"/>
                  </a:rPr>
                  <a:t>黄点</a:t>
                </a:r>
                <a:r>
                  <a:rPr lang="ja-JP" altLang="en-US" sz="1600" b="0" dirty="0" smtClean="0">
                    <a:ea typeface="メイリオ" panose="020B0604030504040204" pitchFamily="50" charset="-128"/>
                    <a:cs typeface="メイリオ" panose="020B0604030504040204" pitchFamily="50" charset="-128"/>
                  </a:rPr>
                  <a:t>） </a:t>
                </a:r>
                <a:endParaRPr lang="en-US" altLang="ja-JP" sz="1600" b="0" dirty="0" smtClean="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dirty="0" smtClean="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en-US" altLang="ja-JP" sz="1600" dirty="0" smtClean="0"/>
                  <a:t> </a:t>
                </a:r>
                <a:endParaRPr lang="en-US" altLang="ja-JP" sz="500" dirty="0" smtClean="0"/>
              </a:p>
              <a:p>
                <a:pPr>
                  <a:spcBef>
                    <a:spcPts val="600"/>
                  </a:spcBef>
                  <a:spcAft>
                    <a:spcPts val="600"/>
                  </a:spcAft>
                </a:pPr>
                <a:r>
                  <a:rPr lang="en-US" altLang="ja-JP" sz="1600" dirty="0" smtClean="0"/>
                  <a:t>2.</a:t>
                </a:r>
                <a:r>
                  <a:rPr lang="ja-JP" altLang="en-US" sz="1600" dirty="0" smtClean="0"/>
                  <a:t>得られた</a:t>
                </a:r>
                <a:r>
                  <a:rPr lang="en-US" altLang="ja-JP" sz="1600" dirty="0" smtClean="0"/>
                  <a:t>2</a:t>
                </a:r>
                <a:r>
                  <a:rPr lang="ja-JP" altLang="en-US" sz="1600" dirty="0" smtClean="0"/>
                  <a:t>点を</a:t>
                </a:r>
                <a:r>
                  <a:rPr lang="en-US" altLang="ja-JP" sz="1600" dirty="0" smtClean="0"/>
                  <a:t>x</a:t>
                </a:r>
                <a:r>
                  <a:rPr lang="ja-JP" altLang="en-US" sz="1600" dirty="0" smtClean="0"/>
                  <a:t>軸方向に線形補間（</a:t>
                </a:r>
                <a:r>
                  <a:rPr lang="ja-JP" altLang="en-US" sz="1600" dirty="0" smtClean="0">
                    <a:solidFill>
                      <a:srgbClr val="FF0000"/>
                    </a:solidFill>
                    <a:effectLst>
                      <a:outerShdw blurRad="38100" dist="38100" dir="2700000" algn="tl">
                        <a:srgbClr val="000000">
                          <a:alpha val="43137"/>
                        </a:srgbClr>
                      </a:outerShdw>
                    </a:effectLst>
                  </a:rPr>
                  <a:t>赤点</a:t>
                </a:r>
                <a:r>
                  <a:rPr lang="ja-JP" altLang="en-US" sz="1600" dirty="0" smtClean="0"/>
                  <a:t>）</a:t>
                </a:r>
                <a:endParaRPr lang="en-US" altLang="ja-JP" sz="1600" dirty="0" smtClean="0"/>
              </a:p>
              <a:p>
                <a:pPr>
                  <a:spcBef>
                    <a:spcPts val="600"/>
                  </a:spcBef>
                  <a:spcAft>
                    <a:spcPts val="600"/>
                  </a:spcAft>
                </a:pPr>
                <a:r>
                  <a:rPr lang="en-US" altLang="ja-JP" sz="1600" b="0" dirty="0" smtClean="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e>
                    </m:d>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e>
                    </m:d>
                  </m:oMath>
                </a14:m>
                <a:r>
                  <a:rPr lang="ja-JP" altLang="en-US" sz="1600" dirty="0" smtClean="0"/>
                  <a:t>　</a:t>
                </a:r>
                <a:endParaRPr lang="en-US" altLang="ja-JP" sz="1600" dirty="0" smtClean="0"/>
              </a:p>
              <a:p>
                <a:pPr>
                  <a:spcBef>
                    <a:spcPts val="600"/>
                  </a:spcBef>
                  <a:spcAft>
                    <a:spcPts val="600"/>
                  </a:spcAft>
                </a:pPr>
                <a:endParaRPr lang="en-US" altLang="ja-JP" sz="400" dirty="0" smtClean="0"/>
              </a:p>
              <a:p>
                <a:pPr>
                  <a:spcBef>
                    <a:spcPts val="600"/>
                  </a:spcBef>
                  <a:spcAft>
                    <a:spcPts val="600"/>
                  </a:spcAft>
                </a:pPr>
                <a:r>
                  <a:rPr lang="en-US" altLang="ja-JP" sz="1400" dirty="0" smtClean="0"/>
                  <a:t>※</a:t>
                </a:r>
                <a:r>
                  <a:rPr lang="ja-JP" altLang="en-US" sz="1400" dirty="0" smtClean="0"/>
                  <a:t>もちろん</a:t>
                </a:r>
                <a:r>
                  <a:rPr lang="en-US" altLang="ja-JP" sz="1400" dirty="0" smtClean="0"/>
                  <a:t>,</a:t>
                </a:r>
                <a:r>
                  <a:rPr lang="ja-JP" altLang="en-US" sz="1400" dirty="0" smtClean="0"/>
                  <a:t>どちらの軸を最初に</a:t>
                </a:r>
                <a:r>
                  <a:rPr lang="ja-JP" altLang="en-US" sz="1400" dirty="0"/>
                  <a:t>補間</a:t>
                </a:r>
                <a:r>
                  <a:rPr lang="ja-JP" altLang="en-US" sz="1400" dirty="0" smtClean="0"/>
                  <a:t>するか解釈の問題なのでどちらでもよい</a:t>
                </a:r>
                <a:endParaRPr lang="en-US" altLang="ja-JP" sz="1400" dirty="0" smtClean="0"/>
              </a:p>
            </p:txBody>
          </p:sp>
        </mc:Choice>
        <mc:Fallback xmlns="">
          <p:sp>
            <p:nvSpPr>
              <p:cNvPr id="143" name="正方形/長方形 142"/>
              <p:cNvSpPr>
                <a:spLocks noRot="1" noChangeAspect="1" noMove="1" noResize="1" noEditPoints="1" noAdjustHandles="1" noChangeArrowheads="1" noChangeShapeType="1" noTextEdit="1"/>
              </p:cNvSpPr>
              <p:nvPr/>
            </p:nvSpPr>
            <p:spPr>
              <a:xfrm>
                <a:off x="6323820" y="4674051"/>
                <a:ext cx="6037230" cy="2586285"/>
              </a:xfrm>
              <a:prstGeom prst="rect">
                <a:avLst/>
              </a:prstGeom>
              <a:blipFill rotWithShape="0">
                <a:blip r:embed="rId3"/>
                <a:stretch>
                  <a:fillRect l="-505" t="-472" b="-4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3822303" y="1269230"/>
                <a:ext cx="19245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822303" y="1269230"/>
                <a:ext cx="1924566" cy="369332"/>
              </a:xfrm>
              <a:prstGeom prst="rect">
                <a:avLst/>
              </a:prstGeom>
              <a:blipFill rotWithShape="0">
                <a:blip r:embed="rId4"/>
                <a:stretch>
                  <a:fillRect b="-13115"/>
                </a:stretch>
              </a:blipFill>
            </p:spPr>
            <p:txBody>
              <a:bodyPr/>
              <a:lstStyle/>
              <a:p>
                <a:r>
                  <a:rPr lang="ja-JP" altLang="en-US">
                    <a:noFill/>
                  </a:rPr>
                  <a:t> </a:t>
                </a:r>
              </a:p>
            </p:txBody>
          </p:sp>
        </mc:Fallback>
      </mc:AlternateContent>
      <p:cxnSp>
        <p:nvCxnSpPr>
          <p:cNvPr id="144" name="直線矢印コネクタ 143"/>
          <p:cNvCxnSpPr/>
          <p:nvPr/>
        </p:nvCxnSpPr>
        <p:spPr>
          <a:xfrm flipH="1">
            <a:off x="3245644" y="1453896"/>
            <a:ext cx="697309" cy="13668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正方形/長方形 144"/>
              <p:cNvSpPr/>
              <p:nvPr/>
            </p:nvSpPr>
            <p:spPr>
              <a:xfrm>
                <a:off x="136128" y="946142"/>
                <a:ext cx="1913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145" name="正方形/長方形 144"/>
              <p:cNvSpPr>
                <a:spLocks noRot="1" noChangeAspect="1" noMove="1" noResize="1" noEditPoints="1" noAdjustHandles="1" noChangeArrowheads="1" noChangeShapeType="1" noTextEdit="1"/>
              </p:cNvSpPr>
              <p:nvPr/>
            </p:nvSpPr>
            <p:spPr>
              <a:xfrm>
                <a:off x="136128" y="946142"/>
                <a:ext cx="1913922" cy="369332"/>
              </a:xfrm>
              <a:prstGeom prst="rect">
                <a:avLst/>
              </a:prstGeom>
              <a:blipFill rotWithShape="0">
                <a:blip r:embed="rId5"/>
                <a:stretch>
                  <a:fillRect b="-13115"/>
                </a:stretch>
              </a:blipFill>
            </p:spPr>
            <p:txBody>
              <a:bodyPr/>
              <a:lstStyle/>
              <a:p>
                <a:r>
                  <a:rPr lang="ja-JP" altLang="en-US">
                    <a:noFill/>
                  </a:rPr>
                  <a:t> </a:t>
                </a:r>
              </a:p>
            </p:txBody>
          </p:sp>
        </mc:Fallback>
      </mc:AlternateContent>
      <p:cxnSp>
        <p:nvCxnSpPr>
          <p:cNvPr id="146" name="直線矢印コネクタ 145"/>
          <p:cNvCxnSpPr/>
          <p:nvPr/>
        </p:nvCxnSpPr>
        <p:spPr>
          <a:xfrm>
            <a:off x="1190625" y="1314450"/>
            <a:ext cx="1047209" cy="53058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7601032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200" dirty="0"/>
              <a:t>補間法</a:t>
            </a:r>
            <a:r>
              <a:rPr lang="ja-JP" altLang="en-US" sz="3200" dirty="0" smtClean="0"/>
              <a:t>（</a:t>
            </a:r>
            <a:r>
              <a:rPr lang="en-US" altLang="ja-JP" sz="3200" dirty="0" smtClean="0"/>
              <a:t>2D</a:t>
            </a:r>
            <a:r>
              <a:rPr lang="ja-JP" altLang="en-US" sz="3200" dirty="0"/>
              <a:t>）</a:t>
            </a:r>
            <a:r>
              <a:rPr lang="en-US" altLang="ja-JP" sz="3200" dirty="0"/>
              <a:t>: </a:t>
            </a:r>
            <a:r>
              <a:rPr lang="en-US" altLang="ja-JP" sz="3200" dirty="0" err="1" smtClean="0"/>
              <a:t>Bicubic</a:t>
            </a:r>
            <a:r>
              <a:rPr lang="en-US" altLang="ja-JP" sz="3200" dirty="0" smtClean="0"/>
              <a:t> Convolution Interpolation</a:t>
            </a:r>
            <a:endParaRPr kumimoji="1" lang="ja-JP" altLang="en-US" sz="3200" dirty="0"/>
          </a:p>
        </p:txBody>
      </p:sp>
      <mc:AlternateContent xmlns:mc="http://schemas.openxmlformats.org/markup-compatibility/2006" xmlns:a14="http://schemas.microsoft.com/office/drawing/2010/main">
        <mc:Choice Requires="a14">
          <p:sp>
            <p:nvSpPr>
              <p:cNvPr id="241" name="正方形/長方形 240"/>
              <p:cNvSpPr/>
              <p:nvPr/>
            </p:nvSpPr>
            <p:spPr>
              <a:xfrm>
                <a:off x="764487" y="4570831"/>
                <a:ext cx="7129259" cy="2180149"/>
              </a:xfrm>
              <a:prstGeom prst="rect">
                <a:avLst/>
              </a:prstGeom>
            </p:spPr>
            <p:txBody>
              <a:bodyPr wrap="none">
                <a:spAutoFit/>
              </a:bodyPr>
              <a:lstStyle/>
              <a:p>
                <a:pPr>
                  <a:spcBef>
                    <a:spcPts val="600"/>
                  </a:spcBef>
                  <a:spcAft>
                    <a:spcPts val="600"/>
                  </a:spcAft>
                </a:pPr>
                <a14:m>
                  <m:oMath xmlns:m="http://schemas.openxmlformats.org/officeDocument/2006/math">
                    <m: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000" i="1" dirty="0" smtClean="0">
                    <a:latin typeface="Cambria Math" panose="02040503050406030204" pitchFamily="18" charset="0"/>
                    <a:ea typeface="メイリオ" panose="020B0604030504040204" pitchFamily="50" charset="-128"/>
                    <a:cs typeface="メイリオ" panose="020B0604030504040204" pitchFamily="50" charset="-128"/>
                  </a:rPr>
                  <a:t>の範囲を近傍</a:t>
                </a:r>
                <a:r>
                  <a:rPr lang="en-US" altLang="ja-JP" sz="2000" dirty="0" smtClean="0">
                    <a:latin typeface="Cambria Math" panose="02040503050406030204" pitchFamily="18" charset="0"/>
                    <a:ea typeface="メイリオ" panose="020B0604030504040204" pitchFamily="50" charset="-128"/>
                    <a:cs typeface="メイリオ" panose="020B0604030504040204" pitchFamily="50" charset="-128"/>
                  </a:rPr>
                  <a:t>16</a:t>
                </a:r>
                <a:r>
                  <a:rPr lang="ja-JP" altLang="en-US" sz="2000" i="1" dirty="0" smtClean="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𝑥𝑦</m:t>
                        </m:r>
                      </m:sub>
                    </m:sSub>
                  </m:oMath>
                </a14:m>
                <a:r>
                  <a:rPr lang="ja-JP" altLang="en-US" sz="2000" i="1" dirty="0" smtClean="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4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en-US" altLang="ja-JP" dirty="0" smtClean="0"/>
                  <a:t> </a:t>
                </a:r>
                <a:r>
                  <a:rPr lang="ja-JP" altLang="en-US" dirty="0" smtClean="0"/>
                  <a:t> </a:t>
                </a:r>
                <a14:m>
                  <m:oMath xmlns:m="http://schemas.openxmlformats.org/officeDocument/2006/math">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d>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4"/>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mr>
                        </m:m>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sub>
                                  </m:sSub>
                                </m:e>
                              </m:d>
                            </m:e>
                          </m:mr>
                        </m:m>
                      </m:e>
                    </m:d>
                  </m:oMath>
                </a14:m>
                <a:endParaRPr lang="en-US" altLang="ja-JP" dirty="0" smtClean="0"/>
              </a:p>
              <a:p>
                <a:pPr>
                  <a:spcBef>
                    <a:spcPts val="600"/>
                  </a:spcBef>
                  <a:spcAft>
                    <a:spcPts val="600"/>
                  </a:spcAft>
                </a:pP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次元補間と同様</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m:t>は</m:t>
                    </m:r>
                  </m:oMath>
                </a14:m>
                <a:r>
                  <a:rPr lang="ja-JP" altLang="en-US" sz="2000" dirty="0" smtClean="0"/>
                  <a:t>右上図の通り定義される</a:t>
                </a:r>
                <a:r>
                  <a:rPr lang="en-US" altLang="ja-JP" sz="2000" dirty="0" smtClean="0"/>
                  <a:t>.</a:t>
                </a:r>
                <a:endParaRPr lang="ja-JP" altLang="en-US" sz="20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764487" y="4570831"/>
                <a:ext cx="7129259" cy="2180149"/>
              </a:xfrm>
              <a:prstGeom prst="rect">
                <a:avLst/>
              </a:prstGeom>
              <a:blipFill rotWithShape="0">
                <a:blip r:embed="rId3"/>
                <a:stretch>
                  <a:fillRect t="-1961" b="-4482"/>
                </a:stretch>
              </a:blipFill>
            </p:spPr>
            <p:txBody>
              <a:bodyPr/>
              <a:lstStyle/>
              <a:p>
                <a:r>
                  <a:rPr lang="ja-JP" altLang="en-US">
                    <a:noFill/>
                  </a:rPr>
                  <a:t> </a:t>
                </a:r>
              </a:p>
            </p:txBody>
          </p:sp>
        </mc:Fallback>
      </mc:AlternateContent>
      <p:grpSp>
        <p:nvGrpSpPr>
          <p:cNvPr id="24" name="グループ化 23"/>
          <p:cNvGrpSpPr/>
          <p:nvPr/>
        </p:nvGrpSpPr>
        <p:grpSpPr>
          <a:xfrm>
            <a:off x="805682" y="824484"/>
            <a:ext cx="5431212" cy="3414014"/>
            <a:chOff x="427730" y="1104900"/>
            <a:chExt cx="5431212" cy="3414014"/>
          </a:xfrm>
        </p:grpSpPr>
        <p:cxnSp>
          <p:nvCxnSpPr>
            <p:cNvPr id="197" name="直線矢印コネクタ 196"/>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205559"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37910"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71056" y="4118804"/>
              <a:ext cx="34336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204201"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78367" y="24754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94938" y="3143170"/>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77287" y="1948333"/>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38020" y="3708040"/>
              <a:ext cx="320922" cy="461665"/>
            </a:xfrm>
            <a:prstGeom prst="rect">
              <a:avLst/>
            </a:prstGeom>
            <a:noFill/>
          </p:spPr>
          <p:txBody>
            <a:bodyPr wrap="none" rtlCol="0">
              <a:spAutoFit/>
            </a:bodyPr>
            <a:lstStyle/>
            <a:p>
              <a:r>
                <a:rPr kumimoji="1"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27730" y="1480477"/>
              <a:ext cx="298480" cy="400110"/>
            </a:xfrm>
            <a:prstGeom prst="rect">
              <a:avLst/>
            </a:prstGeom>
            <a:noFill/>
          </p:spPr>
          <p:txBody>
            <a:bodyPr wrap="none" rtlCol="0">
              <a:spAutoFit/>
            </a:bodyPr>
            <a:lstStyle/>
            <a:p>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12962" y="2829832"/>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矢印コネクタ 61"/>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8" name="フリーフォーム 7"/>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959483" y="40050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4" name="グループ化 243"/>
          <p:cNvGrpSpPr/>
          <p:nvPr/>
        </p:nvGrpSpPr>
        <p:grpSpPr>
          <a:xfrm>
            <a:off x="7671291" y="555517"/>
            <a:ext cx="4044460" cy="3651436"/>
            <a:chOff x="7686941" y="555516"/>
            <a:chExt cx="4429399" cy="3998969"/>
          </a:xfrm>
        </p:grpSpPr>
        <p:sp>
          <p:nvSpPr>
            <p:cNvPr id="117" name="テキスト ボックス 116"/>
            <p:cNvSpPr txBox="1"/>
            <p:nvPr/>
          </p:nvSpPr>
          <p:spPr>
            <a:xfrm>
              <a:off x="7686941" y="3984474"/>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8447994" y="1091075"/>
              <a:ext cx="2935264" cy="2928475"/>
              <a:chOff x="8286069" y="1348250"/>
              <a:chExt cx="2553381" cy="2547475"/>
            </a:xfrm>
          </p:grpSpPr>
          <p:cxnSp>
            <p:nvCxnSpPr>
              <p:cNvPr id="103" name="直線矢印コネクタ 102"/>
              <p:cNvCxnSpPr/>
              <p:nvPr/>
            </p:nvCxnSpPr>
            <p:spPr>
              <a:xfrm flipV="1">
                <a:off x="82860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V="1">
                <a:off x="91306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99751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p:nvPr/>
            </p:nvCxnSpPr>
            <p:spPr>
              <a:xfrm flipV="1">
                <a:off x="108197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rot="5400000" flipV="1">
                <a:off x="9574897" y="836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5400000" flipV="1">
                <a:off x="9574897" y="9282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rot="5400000" flipV="1">
                <a:off x="9574897" y="17727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rot="5400000" flipV="1">
                <a:off x="9574897" y="26173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9676881" y="1353475"/>
                <a:ext cx="0" cy="254225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p:nvPr/>
            </p:nvCxnSpPr>
            <p:spPr>
              <a:xfrm rot="5400000" flipV="1">
                <a:off x="9574897" y="1176821"/>
                <a:ext cx="0" cy="252910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58" name="円/楕円 157"/>
            <p:cNvSpPr/>
            <p:nvPr/>
          </p:nvSpPr>
          <p:spPr>
            <a:xfrm>
              <a:off x="10003691" y="2295836"/>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テキスト ボックス 158"/>
            <p:cNvSpPr txBox="1"/>
            <p:nvPr/>
          </p:nvSpPr>
          <p:spPr>
            <a:xfrm>
              <a:off x="11300091" y="3789529"/>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a:off x="10983861" y="700254"/>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8050161" y="700254"/>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10090214" y="555516"/>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6" name="正方形/長方形 225"/>
            <p:cNvSpPr/>
            <p:nvPr/>
          </p:nvSpPr>
          <p:spPr>
            <a:xfrm>
              <a:off x="9583301" y="3503447"/>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30" name="左中かっこ 229"/>
            <p:cNvSpPr/>
            <p:nvPr/>
          </p:nvSpPr>
          <p:spPr>
            <a:xfrm rot="16200000" flipH="1">
              <a:off x="9680468" y="3603828"/>
              <a:ext cx="90866" cy="617601"/>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1" name="左中かっこ 170"/>
            <p:cNvSpPr/>
            <p:nvPr/>
          </p:nvSpPr>
          <p:spPr>
            <a:xfrm rot="16200000">
              <a:off x="9114032" y="3343075"/>
              <a:ext cx="239270" cy="1611376"/>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2" name="正方形/長方形 171"/>
            <p:cNvSpPr/>
            <p:nvPr/>
          </p:nvSpPr>
          <p:spPr>
            <a:xfrm>
              <a:off x="9070313" y="4185153"/>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173" name="正方形/長方形 172"/>
            <p:cNvSpPr/>
            <p:nvPr/>
          </p:nvSpPr>
          <p:spPr>
            <a:xfrm>
              <a:off x="10065902" y="3503447"/>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189" name="左中かっこ 188"/>
            <p:cNvSpPr/>
            <p:nvPr/>
          </p:nvSpPr>
          <p:spPr>
            <a:xfrm rot="16200000" flipH="1">
              <a:off x="10164658" y="3760989"/>
              <a:ext cx="90866" cy="303277"/>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0" name="左中かっこ 189"/>
            <p:cNvSpPr/>
            <p:nvPr/>
          </p:nvSpPr>
          <p:spPr>
            <a:xfrm rot="16200000">
              <a:off x="10580880" y="3495477"/>
              <a:ext cx="239272" cy="130657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1" name="正方形/長方形 190"/>
            <p:cNvSpPr/>
            <p:nvPr/>
          </p:nvSpPr>
          <p:spPr>
            <a:xfrm>
              <a:off x="10530813" y="4185153"/>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07" name="左中かっこ 206"/>
            <p:cNvSpPr/>
            <p:nvPr/>
          </p:nvSpPr>
          <p:spPr>
            <a:xfrm flipH="1">
              <a:off x="8493981" y="2368041"/>
              <a:ext cx="103703" cy="651384"/>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8" name="左中かっこ 207"/>
            <p:cNvSpPr/>
            <p:nvPr/>
          </p:nvSpPr>
          <p:spPr>
            <a:xfrm flipH="1">
              <a:off x="8493981" y="2052637"/>
              <a:ext cx="103703" cy="295275"/>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9" name="左中かっこ 208"/>
            <p:cNvSpPr/>
            <p:nvPr/>
          </p:nvSpPr>
          <p:spPr>
            <a:xfrm>
              <a:off x="8186402" y="1115377"/>
              <a:ext cx="195441" cy="1246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0" name="左中かっこ 209"/>
            <p:cNvSpPr/>
            <p:nvPr/>
          </p:nvSpPr>
          <p:spPr>
            <a:xfrm>
              <a:off x="8186402" y="2372678"/>
              <a:ext cx="195441" cy="1627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正方形/長方形 210"/>
            <p:cNvSpPr/>
            <p:nvPr/>
          </p:nvSpPr>
          <p:spPr>
            <a:xfrm>
              <a:off x="8555247" y="2448183"/>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12" name="正方形/長方形 211"/>
            <p:cNvSpPr/>
            <p:nvPr/>
          </p:nvSpPr>
          <p:spPr>
            <a:xfrm>
              <a:off x="7857351" y="3011289"/>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213" name="正方形/長方形 212"/>
            <p:cNvSpPr/>
            <p:nvPr/>
          </p:nvSpPr>
          <p:spPr>
            <a:xfrm>
              <a:off x="7857351" y="1544439"/>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14" name="正方形/長方形 213"/>
            <p:cNvSpPr/>
            <p:nvPr/>
          </p:nvSpPr>
          <p:spPr>
            <a:xfrm>
              <a:off x="8544816" y="1963539"/>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215" name="円/楕円 214"/>
            <p:cNvSpPr/>
            <p:nvPr/>
          </p:nvSpPr>
          <p:spPr>
            <a:xfrm>
              <a:off x="113117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p:nvPr/>
          </p:nvSpPr>
          <p:spPr>
            <a:xfrm>
              <a:off x="113117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113117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113117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p:nvPr/>
          </p:nvSpPr>
          <p:spPr>
            <a:xfrm>
              <a:off x="103529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103529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円/楕円 221"/>
            <p:cNvSpPr/>
            <p:nvPr/>
          </p:nvSpPr>
          <p:spPr>
            <a:xfrm>
              <a:off x="103529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p:nvPr/>
          </p:nvSpPr>
          <p:spPr>
            <a:xfrm>
              <a:off x="103529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p:cNvSpPr/>
            <p:nvPr/>
          </p:nvSpPr>
          <p:spPr>
            <a:xfrm>
              <a:off x="93686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p:cNvSpPr/>
            <p:nvPr/>
          </p:nvSpPr>
          <p:spPr>
            <a:xfrm>
              <a:off x="93686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p:cNvSpPr/>
            <p:nvPr/>
          </p:nvSpPr>
          <p:spPr>
            <a:xfrm>
              <a:off x="93686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p:cNvSpPr/>
            <p:nvPr/>
          </p:nvSpPr>
          <p:spPr>
            <a:xfrm>
              <a:off x="93686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p:cNvSpPr/>
            <p:nvPr/>
          </p:nvSpPr>
          <p:spPr>
            <a:xfrm>
              <a:off x="83971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238"/>
            <p:cNvSpPr/>
            <p:nvPr/>
          </p:nvSpPr>
          <p:spPr>
            <a:xfrm>
              <a:off x="83971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p:cNvSpPr/>
            <p:nvPr/>
          </p:nvSpPr>
          <p:spPr>
            <a:xfrm>
              <a:off x="83971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p:cNvSpPr/>
            <p:nvPr/>
          </p:nvSpPr>
          <p:spPr>
            <a:xfrm>
              <a:off x="83971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3" name="正方形/長方形 242"/>
          <p:cNvSpPr/>
          <p:nvPr/>
        </p:nvSpPr>
        <p:spPr>
          <a:xfrm>
            <a:off x="8276585" y="4914384"/>
            <a:ext cx="3324866" cy="1508105"/>
          </a:xfrm>
          <a:prstGeom prst="rect">
            <a:avLst/>
          </a:prstGeom>
        </p:spPr>
        <p:txBody>
          <a:bodyPr wrap="square">
            <a:spAutoFit/>
          </a:bodyPr>
          <a:lstStyle/>
          <a:p>
            <a:pPr>
              <a:spcBef>
                <a:spcPts val="600"/>
              </a:spcBef>
              <a:spcAft>
                <a:spcPts val="600"/>
              </a:spcAft>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上図の通り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まず</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補間</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得られた</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利用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し</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補間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42385952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画像の補間法 </a:t>
            </a:r>
            <a:r>
              <a:rPr kumimoji="1" lang="en-US" altLang="ja-JP" dirty="0" smtClean="0"/>
              <a:t>: </a:t>
            </a:r>
            <a:r>
              <a:rPr kumimoji="1" lang="ja-JP" altLang="en-US" dirty="0" smtClean="0"/>
              <a:t>例</a:t>
            </a:r>
            <a:endParaRPr kumimoji="1" lang="ja-JP" altLang="en-US" dirty="0"/>
          </a:p>
        </p:txBody>
      </p:sp>
      <p:sp>
        <p:nvSpPr>
          <p:cNvPr id="3" name="コンテンツ プレースホルダー 2"/>
          <p:cNvSpPr>
            <a:spLocks noGrp="1"/>
          </p:cNvSpPr>
          <p:nvPr>
            <p:ph idx="1"/>
          </p:nvPr>
        </p:nvSpPr>
        <p:spPr>
          <a:xfrm>
            <a:off x="457199" y="6512560"/>
            <a:ext cx="11473211" cy="345440"/>
          </a:xfrm>
        </p:spPr>
        <p:txBody>
          <a:bodyPr>
            <a:normAutofit fontScale="77500" lnSpcReduction="20000"/>
          </a:bodyPr>
          <a:lstStyle/>
          <a:p>
            <a:pPr marL="0" indent="0">
              <a:buNone/>
            </a:pPr>
            <a:r>
              <a:rPr kumimoji="1" lang="ja-JP" altLang="en-US" dirty="0" smtClean="0"/>
              <a:t>教科書</a:t>
            </a:r>
            <a:r>
              <a:rPr kumimoji="1" lang="en-US" altLang="ja-JP" dirty="0" smtClean="0"/>
              <a:t>p171</a:t>
            </a:r>
            <a:r>
              <a:rPr kumimoji="1" lang="ja-JP" altLang="en-US" dirty="0" smtClean="0"/>
              <a:t>の図参照</a:t>
            </a:r>
            <a:endParaRPr kumimoji="1" lang="ja-JP" altLang="en-US"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67</a:t>
            </a:fld>
            <a:endParaRPr lang="ja-JP" altLang="en-US"/>
          </a:p>
        </p:txBody>
      </p:sp>
      <p:grpSp>
        <p:nvGrpSpPr>
          <p:cNvPr id="7" name="グループ化 6"/>
          <p:cNvGrpSpPr/>
          <p:nvPr/>
        </p:nvGrpSpPr>
        <p:grpSpPr>
          <a:xfrm>
            <a:off x="222735" y="1664678"/>
            <a:ext cx="11805343" cy="3331742"/>
            <a:chOff x="457198" y="1617786"/>
            <a:chExt cx="10883038" cy="3071446"/>
          </a:xfrm>
        </p:grpSpPr>
        <p:pic>
          <p:nvPicPr>
            <p:cNvPr id="5" name="図 4"/>
            <p:cNvPicPr>
              <a:picLocks noChangeAspect="1"/>
            </p:cNvPicPr>
            <p:nvPr/>
          </p:nvPicPr>
          <p:blipFill rotWithShape="1">
            <a:blip r:embed="rId2"/>
            <a:srcRect l="37051" t="20314" r="43904" b="19060"/>
            <a:stretch/>
          </p:blipFill>
          <p:spPr>
            <a:xfrm rot="5400000">
              <a:off x="1660643" y="441445"/>
              <a:ext cx="3044342" cy="5451231"/>
            </a:xfrm>
            <a:prstGeom prst="rect">
              <a:avLst/>
            </a:prstGeom>
          </p:spPr>
        </p:pic>
        <p:pic>
          <p:nvPicPr>
            <p:cNvPr id="6" name="図 5"/>
            <p:cNvPicPr>
              <a:picLocks noChangeAspect="1"/>
            </p:cNvPicPr>
            <p:nvPr/>
          </p:nvPicPr>
          <p:blipFill rotWithShape="1">
            <a:blip r:embed="rId2"/>
            <a:srcRect l="56048" t="20314" r="24936" b="19060"/>
            <a:stretch/>
          </p:blipFill>
          <p:spPr>
            <a:xfrm rot="5400000">
              <a:off x="7094695" y="412096"/>
              <a:ext cx="3039851" cy="5451231"/>
            </a:xfrm>
            <a:prstGeom prst="rect">
              <a:avLst/>
            </a:prstGeom>
          </p:spPr>
        </p:pic>
      </p:grpSp>
    </p:spTree>
    <p:extLst>
      <p:ext uri="{BB962C8B-B14F-4D97-AF65-F5344CB8AC3E}">
        <p14:creationId xmlns:p14="http://schemas.microsoft.com/office/powerpoint/2010/main" val="36792626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a:t>
            </a:r>
            <a:r>
              <a:rPr lang="en-US" altLang="ja-JP" sz="3600" dirty="0" smtClean="0"/>
              <a:t>: </a:t>
            </a:r>
            <a:r>
              <a:rPr lang="ja-JP" altLang="en-US" sz="3600" dirty="0" smtClean="0"/>
              <a:t>画像の補間法</a:t>
            </a:r>
            <a:endParaRPr kumimoji="1" lang="ja-JP" altLang="en-US" sz="3600" dirty="0"/>
          </a:p>
        </p:txBody>
      </p:sp>
      <p:sp>
        <p:nvSpPr>
          <p:cNvPr id="3" name="コンテンツ プレースホルダー 2"/>
          <p:cNvSpPr>
            <a:spLocks noGrp="1"/>
          </p:cNvSpPr>
          <p:nvPr>
            <p:ph idx="1"/>
          </p:nvPr>
        </p:nvSpPr>
        <p:spPr>
          <a:xfrm>
            <a:off x="457199" y="1262080"/>
            <a:ext cx="11473211" cy="1016664"/>
          </a:xfrm>
        </p:spPr>
        <p:txBody>
          <a:bodyPr>
            <a:normAutofit/>
          </a:bodyPr>
          <a:lstStyle/>
          <a:p>
            <a:r>
              <a:rPr lang="ja-JP" altLang="en-US" sz="2400" dirty="0"/>
              <a:t>画像</a:t>
            </a:r>
            <a:r>
              <a:rPr lang="ja-JP" altLang="en-US" sz="2400" dirty="0" smtClean="0"/>
              <a:t>の変換（特に拡大）の際，画像の画素と画素の間を参照する</a:t>
            </a:r>
            <a:endParaRPr lang="en-US" altLang="ja-JP" sz="2400" dirty="0" smtClean="0"/>
          </a:p>
          <a:p>
            <a:r>
              <a:rPr lang="ja-JP" altLang="en-US" sz="2400" dirty="0"/>
              <a:t>周囲</a:t>
            </a:r>
            <a:r>
              <a:rPr lang="ja-JP" altLang="en-US" sz="2400" dirty="0" smtClean="0"/>
              <a:t>の画素を利用し，参照位置の画素値を決定する</a:t>
            </a:r>
            <a:endParaRPr lang="en-US" altLang="ja-JP" sz="2400" dirty="0" smtClean="0"/>
          </a:p>
        </p:txBody>
      </p:sp>
      <p:grpSp>
        <p:nvGrpSpPr>
          <p:cNvPr id="4" name="グループ化 3"/>
          <p:cNvGrpSpPr/>
          <p:nvPr/>
        </p:nvGrpSpPr>
        <p:grpSpPr>
          <a:xfrm>
            <a:off x="531518" y="2492639"/>
            <a:ext cx="3472319" cy="2315306"/>
            <a:chOff x="5411317" y="1856950"/>
            <a:chExt cx="4216601" cy="2811585"/>
          </a:xfrm>
        </p:grpSpPr>
        <p:grpSp>
          <p:nvGrpSpPr>
            <p:cNvPr id="5" name="グループ化 4"/>
            <p:cNvGrpSpPr/>
            <p:nvPr/>
          </p:nvGrpSpPr>
          <p:grpSpPr>
            <a:xfrm>
              <a:off x="5589270" y="2559445"/>
              <a:ext cx="3879850" cy="1733865"/>
              <a:chOff x="323384" y="1607792"/>
              <a:chExt cx="4684991" cy="1592606"/>
            </a:xfrm>
          </p:grpSpPr>
          <p:cxnSp>
            <p:nvCxnSpPr>
              <p:cNvPr id="40" name="直線矢印コネクタ 39"/>
              <p:cNvCxnSpPr/>
              <p:nvPr/>
            </p:nvCxnSpPr>
            <p:spPr>
              <a:xfrm>
                <a:off x="444265" y="1739899"/>
                <a:ext cx="2262145"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323384" y="1607792"/>
                <a:ext cx="1507038" cy="1592606"/>
              </a:xfrm>
              <a:prstGeom prst="straightConnector1">
                <a:avLst/>
              </a:prstGeom>
              <a:ln w="1905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205450" y="1747179"/>
                <a:ext cx="1537748" cy="1442035"/>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944428" y="1738856"/>
                <a:ext cx="1725867" cy="1453543"/>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2694908" y="1742000"/>
                <a:ext cx="1907283" cy="1458398"/>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860924" y="2178778"/>
                <a:ext cx="2423441"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311522" y="2650398"/>
                <a:ext cx="2576679"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1835148" y="3194048"/>
                <a:ext cx="3173227" cy="0"/>
              </a:xfrm>
              <a:prstGeom prst="straightConnector1">
                <a:avLst/>
              </a:prstGeom>
              <a:ln w="1905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6" name="直線矢印コネクタ 5"/>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6676706" y="2087781"/>
              <a:ext cx="1189856" cy="1000149"/>
              <a:chOff x="-1177949" y="2586985"/>
              <a:chExt cx="1189856" cy="1000149"/>
            </a:xfrm>
          </p:grpSpPr>
          <p:sp>
            <p:nvSpPr>
              <p:cNvPr id="36" name="円/楕円 35"/>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円/楕円 36"/>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円/楕円 37"/>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1" name="テキスト ボックス 10"/>
            <p:cNvSpPr txBox="1"/>
            <p:nvPr/>
          </p:nvSpPr>
          <p:spPr>
            <a:xfrm>
              <a:off x="6671792" y="4257413"/>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7432162" y="4248160"/>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8213212" y="4248160"/>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8994262" y="4248160"/>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5714531" y="3033451"/>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105054" y="3538277"/>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5411317" y="2634988"/>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9292712" y="3885557"/>
              <a:ext cx="335206" cy="411122"/>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9" name="テキスト ボックス 18"/>
            <p:cNvSpPr txBox="1"/>
            <p:nvPr/>
          </p:nvSpPr>
          <p:spPr>
            <a:xfrm>
              <a:off x="5429372" y="2201539"/>
              <a:ext cx="335206" cy="411122"/>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テキスト ボックス 19"/>
            <p:cNvSpPr txBox="1"/>
            <p:nvPr/>
          </p:nvSpPr>
          <p:spPr>
            <a:xfrm>
              <a:off x="7195307" y="3190250"/>
              <a:ext cx="335206" cy="411122"/>
            </a:xfrm>
            <a:prstGeom prst="rect">
              <a:avLst/>
            </a:prstGeom>
            <a:noFill/>
          </p:spPr>
          <p:txBody>
            <a:bodyPr wrap="none" rtlCol="0">
              <a:spAutoFit/>
            </a:bodyPr>
            <a:lstStyle/>
            <a:p>
              <a:r>
                <a:rPr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22" name="直線矢印コネクタ 21"/>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6361907" y="2124075"/>
              <a:ext cx="1339057" cy="230189"/>
              <a:chOff x="6042818" y="2992438"/>
              <a:chExt cx="1447795" cy="180976"/>
            </a:xfrm>
          </p:grpSpPr>
          <p:cxnSp>
            <p:nvCxnSpPr>
              <p:cNvPr id="33" name="直線矢印コネクタ 32"/>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6" name="直線矢印コネクタ 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0" name="円/楕円 29"/>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楕円 31"/>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48" name="グループ化 47"/>
          <p:cNvGrpSpPr/>
          <p:nvPr/>
        </p:nvGrpSpPr>
        <p:grpSpPr>
          <a:xfrm>
            <a:off x="3930481" y="2570227"/>
            <a:ext cx="3820879" cy="2342752"/>
            <a:chOff x="398462" y="1305565"/>
            <a:chExt cx="5526088" cy="3388291"/>
          </a:xfrm>
        </p:grpSpPr>
        <p:grpSp>
          <p:nvGrpSpPr>
            <p:cNvPr id="49" name="グループ化 48"/>
            <p:cNvGrpSpPr/>
            <p:nvPr/>
          </p:nvGrpSpPr>
          <p:grpSpPr>
            <a:xfrm>
              <a:off x="626537" y="1935032"/>
              <a:ext cx="5132129" cy="2293496"/>
              <a:chOff x="323384" y="1607792"/>
              <a:chExt cx="4684991" cy="1592606"/>
            </a:xfrm>
          </p:grpSpPr>
          <p:cxnSp>
            <p:nvCxnSpPr>
              <p:cNvPr id="79" name="直線矢印コネクタ 78"/>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50" name="直線矢印コネクタ 49"/>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2126736" y="4204210"/>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3125210" y="4193188"/>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158356" y="4193188"/>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5191501" y="4193188"/>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799542" y="2560809"/>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316114" y="3228576"/>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398462" y="2033739"/>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5525320" y="3782425"/>
              <a:ext cx="399230" cy="489646"/>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テキスト ボックス 60"/>
            <p:cNvSpPr txBox="1"/>
            <p:nvPr/>
          </p:nvSpPr>
          <p:spPr>
            <a:xfrm>
              <a:off x="415030" y="1554861"/>
              <a:ext cx="399230" cy="489646"/>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2" name="テキスト ボックス 61"/>
            <p:cNvSpPr txBox="1"/>
            <p:nvPr/>
          </p:nvSpPr>
          <p:spPr>
            <a:xfrm>
              <a:off x="2600263" y="2904217"/>
              <a:ext cx="804950" cy="489646"/>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3" name="直線矢印コネクタ 62"/>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5" name="フリーフォーム 64"/>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66" name="直線矢印コネクタ 65"/>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0" name="円/楕円 69"/>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1" name="直線矢印コネクタ 70"/>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3" name="円/楕円 72"/>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74" name="グループ化 73"/>
            <p:cNvGrpSpPr/>
            <p:nvPr/>
          </p:nvGrpSpPr>
          <p:grpSpPr>
            <a:xfrm>
              <a:off x="2062578" y="1305565"/>
              <a:ext cx="1573900" cy="1353921"/>
              <a:chOff x="-1177949" y="2563579"/>
              <a:chExt cx="1189856" cy="1023555"/>
            </a:xfrm>
          </p:grpSpPr>
          <p:sp>
            <p:nvSpPr>
              <p:cNvPr id="75" name="円/楕円 74"/>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6" name="円/楕円 75"/>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7" name="円/楕円 76"/>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円/楕円 77"/>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sp>
        <p:nvSpPr>
          <p:cNvPr id="135" name="正方形/長方形 134"/>
          <p:cNvSpPr/>
          <p:nvPr/>
        </p:nvSpPr>
        <p:spPr>
          <a:xfrm>
            <a:off x="982194" y="4914638"/>
            <a:ext cx="2390911" cy="461665"/>
          </a:xfrm>
          <a:prstGeom prst="rect">
            <a:avLst/>
          </a:prstGeom>
        </p:spPr>
        <p:txBody>
          <a:bodyPr wrap="none">
            <a:spAutoFit/>
          </a:bodyPr>
          <a:lstStyle/>
          <a:p>
            <a:r>
              <a:rPr lang="en-US" altLang="ja-JP" sz="2400" dirty="0" smtClean="0"/>
              <a:t>Nearest Neighbor</a:t>
            </a:r>
            <a:endParaRPr lang="ja-JP" altLang="en-US" sz="2400" dirty="0"/>
          </a:p>
        </p:txBody>
      </p:sp>
      <p:sp>
        <p:nvSpPr>
          <p:cNvPr id="136" name="正方形/長方形 135"/>
          <p:cNvSpPr/>
          <p:nvPr/>
        </p:nvSpPr>
        <p:spPr>
          <a:xfrm>
            <a:off x="4530066" y="4914638"/>
            <a:ext cx="2834943" cy="461665"/>
          </a:xfrm>
          <a:prstGeom prst="rect">
            <a:avLst/>
          </a:prstGeom>
        </p:spPr>
        <p:txBody>
          <a:bodyPr wrap="none">
            <a:spAutoFit/>
          </a:bodyPr>
          <a:lstStyle/>
          <a:p>
            <a:r>
              <a:rPr lang="en-US" altLang="ja-JP" sz="2400" dirty="0" smtClean="0"/>
              <a:t>Bilinear Interpolation</a:t>
            </a:r>
            <a:endParaRPr lang="ja-JP" altLang="en-US" sz="2400" dirty="0"/>
          </a:p>
        </p:txBody>
      </p:sp>
      <p:sp>
        <p:nvSpPr>
          <p:cNvPr id="137" name="正方形/長方形 136"/>
          <p:cNvSpPr/>
          <p:nvPr/>
        </p:nvSpPr>
        <p:spPr>
          <a:xfrm>
            <a:off x="8772882" y="4914638"/>
            <a:ext cx="2777235" cy="461665"/>
          </a:xfrm>
          <a:prstGeom prst="rect">
            <a:avLst/>
          </a:prstGeom>
        </p:spPr>
        <p:txBody>
          <a:bodyPr wrap="none">
            <a:spAutoFit/>
          </a:bodyPr>
          <a:lstStyle/>
          <a:p>
            <a:r>
              <a:rPr lang="en-US" altLang="ja-JP" sz="2400" dirty="0" err="1" smtClean="0"/>
              <a:t>Bicubic</a:t>
            </a:r>
            <a:r>
              <a:rPr lang="en-US" altLang="ja-JP" sz="2400" dirty="0" smtClean="0"/>
              <a:t> Interpolation</a:t>
            </a:r>
            <a:endParaRPr lang="ja-JP" altLang="en-US" sz="2400" dirty="0"/>
          </a:p>
        </p:txBody>
      </p:sp>
      <p:grpSp>
        <p:nvGrpSpPr>
          <p:cNvPr id="138" name="グループ化 137"/>
          <p:cNvGrpSpPr/>
          <p:nvPr/>
        </p:nvGrpSpPr>
        <p:grpSpPr>
          <a:xfrm>
            <a:off x="7755122" y="2353122"/>
            <a:ext cx="4083657" cy="2609580"/>
            <a:chOff x="427730" y="1104900"/>
            <a:chExt cx="5480767" cy="3502376"/>
          </a:xfrm>
        </p:grpSpPr>
        <p:cxnSp>
          <p:nvCxnSpPr>
            <p:cNvPr id="139" name="直線矢印コネクタ 138"/>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48" name="テキスト ボックス 147"/>
            <p:cNvSpPr txBox="1"/>
            <p:nvPr/>
          </p:nvSpPr>
          <p:spPr>
            <a:xfrm>
              <a:off x="2162946" y="4152895"/>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テキスト ボックス 148"/>
            <p:cNvSpPr txBox="1"/>
            <p:nvPr/>
          </p:nvSpPr>
          <p:spPr>
            <a:xfrm>
              <a:off x="3137910" y="411880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テキスト ボックス 149"/>
            <p:cNvSpPr txBox="1"/>
            <p:nvPr/>
          </p:nvSpPr>
          <p:spPr>
            <a:xfrm>
              <a:off x="4171055" y="411880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テキスト ボックス 150"/>
            <p:cNvSpPr txBox="1"/>
            <p:nvPr/>
          </p:nvSpPr>
          <p:spPr>
            <a:xfrm>
              <a:off x="5204201" y="411880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835754" y="250949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テキスト ボックス 152"/>
            <p:cNvSpPr txBox="1"/>
            <p:nvPr/>
          </p:nvSpPr>
          <p:spPr>
            <a:xfrm>
              <a:off x="1352326" y="3177261"/>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434674" y="1982423"/>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テキスト ボックス 154"/>
            <p:cNvSpPr txBox="1"/>
            <p:nvPr/>
          </p:nvSpPr>
          <p:spPr>
            <a:xfrm>
              <a:off x="5538020" y="3708040"/>
              <a:ext cx="370477" cy="454381"/>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6" name="テキスト ボックス 155"/>
            <p:cNvSpPr txBox="1"/>
            <p:nvPr/>
          </p:nvSpPr>
          <p:spPr>
            <a:xfrm>
              <a:off x="427730" y="1480477"/>
              <a:ext cx="370477" cy="454381"/>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7" name="テキスト ボックス 156"/>
            <p:cNvSpPr txBox="1"/>
            <p:nvPr/>
          </p:nvSpPr>
          <p:spPr>
            <a:xfrm>
              <a:off x="2612961" y="2829832"/>
              <a:ext cx="746976" cy="454381"/>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58" name="直線矢印コネクタ 157"/>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60" name="円/楕円 159"/>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161" name="直線矢印コネクタ 160"/>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75" name="フリーフォーム 174"/>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6" name="フリーフォーム 175"/>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7" name="フリーフォーム 176"/>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8" name="フリーフォーム 177"/>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9" name="フリーフォーム 178"/>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0" name="円/楕円 179"/>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1" name="円/楕円 180"/>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2" name="円/楕円 181"/>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3" name="円/楕円 182"/>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4" name="円/楕円 183"/>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85" name="正方形/長方形 184"/>
          <p:cNvSpPr/>
          <p:nvPr/>
        </p:nvSpPr>
        <p:spPr>
          <a:xfrm>
            <a:off x="604242" y="5755886"/>
            <a:ext cx="10163360" cy="1508105"/>
          </a:xfrm>
          <a:prstGeom prst="rect">
            <a:avLst/>
          </a:prstGeom>
        </p:spPr>
        <p:txBody>
          <a:bodyPr wrap="none">
            <a:spAutoFit/>
          </a:bodyPr>
          <a:lstStyle/>
          <a:p>
            <a:pPr marL="342900" indent="-342900">
              <a:spcBef>
                <a:spcPts val="600"/>
              </a:spcBef>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様々なソフトウエアがこの変換</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Bicubic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が多い</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を自動でかけてくれる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研究目的のデータ処理においては注意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が必要</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7617012" y="6316718"/>
            <a:ext cx="4078104" cy="369332"/>
          </a:xfrm>
          <a:prstGeom prst="rect">
            <a:avLst/>
          </a:prstGeom>
          <a:solidFill>
            <a:srgbClr val="FFC000"/>
          </a:solidFill>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デモ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VoTraver</a:t>
            </a: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volume rendering</a:t>
            </a:r>
            <a:endParaRPr lang="ja-JP" altLang="en-US" dirty="0"/>
          </a:p>
        </p:txBody>
      </p:sp>
      <p:sp>
        <p:nvSpPr>
          <p:cNvPr id="87" name="スライド番号プレースホルダー 86"/>
          <p:cNvSpPr>
            <a:spLocks noGrp="1"/>
          </p:cNvSpPr>
          <p:nvPr>
            <p:ph type="sldNum" sz="quarter" idx="4294967295"/>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258517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23"/>
          <p:cNvSpPr/>
          <p:nvPr/>
        </p:nvSpPr>
        <p:spPr>
          <a:xfrm>
            <a:off x="960665" y="4592289"/>
            <a:ext cx="3892550" cy="1162050"/>
          </a:xfrm>
          <a:custGeom>
            <a:avLst/>
            <a:gdLst>
              <a:gd name="connsiteX0" fmla="*/ 0 w 3892550"/>
              <a:gd name="connsiteY0" fmla="*/ 514350 h 1162050"/>
              <a:gd name="connsiteX1" fmla="*/ 2279650 w 3892550"/>
              <a:gd name="connsiteY1" fmla="*/ 0 h 1162050"/>
              <a:gd name="connsiteX2" fmla="*/ 3892550 w 3892550"/>
              <a:gd name="connsiteY2" fmla="*/ 647700 h 1162050"/>
              <a:gd name="connsiteX3" fmla="*/ 1587500 w 3892550"/>
              <a:gd name="connsiteY3" fmla="*/ 1162050 h 1162050"/>
              <a:gd name="connsiteX4" fmla="*/ 0 w 3892550"/>
              <a:gd name="connsiteY4" fmla="*/ 514350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2550" h="1162050">
                <a:moveTo>
                  <a:pt x="0" y="514350"/>
                </a:moveTo>
                <a:lnTo>
                  <a:pt x="2279650" y="0"/>
                </a:lnTo>
                <a:lnTo>
                  <a:pt x="3892550" y="647700"/>
                </a:lnTo>
                <a:lnTo>
                  <a:pt x="1587500" y="1162050"/>
                </a:lnTo>
                <a:lnTo>
                  <a:pt x="0" y="514350"/>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pPr algn="ctr"/>
            <a:r>
              <a:rPr kumimoji="1" lang="ja-JP" altLang="en-US" sz="4000" dirty="0" smtClean="0"/>
              <a:t>外積の意味</a:t>
            </a:r>
            <a:endParaRPr kumimoji="1" lang="ja-JP" altLang="en-US" sz="4000" dirty="0"/>
          </a:p>
        </p:txBody>
      </p:sp>
      <mc:AlternateContent xmlns:mc="http://schemas.openxmlformats.org/markup-compatibility/2006" xmlns:a14="http://schemas.microsoft.com/office/drawing/2010/main">
        <mc:Choice Requires="a14">
          <p:sp>
            <p:nvSpPr>
              <p:cNvPr id="4" name="正方形/長方形 3"/>
              <p:cNvSpPr/>
              <p:nvPr/>
            </p:nvSpPr>
            <p:spPr>
              <a:xfrm>
                <a:off x="819385" y="1658647"/>
                <a:ext cx="4725461" cy="10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smtClean="0">
                          <a:latin typeface="Cambria Math" panose="02040503050406030204" pitchFamily="18" charset="0"/>
                        </a:rPr>
                        <m:t>𝐚</m:t>
                      </m:r>
                      <m:r>
                        <a:rPr lang="en-US" altLang="ja-JP" sz="2000" b="1" i="1" smtClean="0">
                          <a:latin typeface="Cambria Math" panose="02040503050406030204" pitchFamily="18" charset="0"/>
                        </a:rPr>
                        <m:t>×</m:t>
                      </m:r>
                      <m:r>
                        <a:rPr lang="en-US" altLang="ja-JP" sz="2000" b="1" i="0" smtClean="0">
                          <a:latin typeface="Cambria Math" panose="02040503050406030204" pitchFamily="18" charset="0"/>
                        </a:rPr>
                        <m:t>𝐛</m:t>
                      </m:r>
                      <m:r>
                        <a:rPr lang="en-US" altLang="ja-JP" sz="2000" b="1" i="0"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𝑧</m:t>
                                    </m:r>
                                  </m:sub>
                                </m:sSub>
                              </m:e>
                            </m:mr>
                          </m:m>
                        </m:e>
                      </m:d>
                      <m:r>
                        <a:rPr lang="en-US" altLang="ja-JP" sz="2000" b="1" i="1"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𝑧</m:t>
                                    </m:r>
                                  </m:sub>
                                </m:sSub>
                              </m:e>
                            </m:mr>
                          </m:m>
                        </m:e>
                      </m:d>
                      <m:r>
                        <a:rPr lang="en-US" altLang="ja-JP" sz="2000" b="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e>
                            </m:mr>
                          </m:m>
                        </m:e>
                      </m:d>
                    </m:oMath>
                  </m:oMathPara>
                </a14:m>
                <a:endParaRPr lang="ja-JP" altLang="en-US" sz="2000" dirty="0">
                  <a:solidFill>
                    <a:srgbClr val="0000FF"/>
                  </a:solidFill>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819385" y="1658647"/>
                <a:ext cx="4725461" cy="1083182"/>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5" name="直線矢印コネクタ 4"/>
          <p:cNvCxnSpPr/>
          <p:nvPr/>
        </p:nvCxnSpPr>
        <p:spPr>
          <a:xfrm>
            <a:off x="951267" y="5108417"/>
            <a:ext cx="1615948" cy="652272"/>
          </a:xfrm>
          <a:prstGeom prst="straightConnector1">
            <a:avLst/>
          </a:prstGeom>
          <a:ln w="539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957363" y="4592289"/>
            <a:ext cx="2308352" cy="510034"/>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743957" y="5406387"/>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43957" y="5406387"/>
                <a:ext cx="623889" cy="769441"/>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459693" y="4000769"/>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459693" y="4000769"/>
                <a:ext cx="654346" cy="76944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21" name="直線矢印コネクタ 20"/>
          <p:cNvCxnSpPr/>
          <p:nvPr/>
        </p:nvCxnSpPr>
        <p:spPr>
          <a:xfrm>
            <a:off x="3249967" y="4600417"/>
            <a:ext cx="1615948" cy="652272"/>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2570263" y="5246339"/>
            <a:ext cx="2308352" cy="51003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973039" y="2946400"/>
            <a:ext cx="71990" cy="2140247"/>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p:cNvSpPr/>
              <p:nvPr/>
            </p:nvSpPr>
            <p:spPr>
              <a:xfrm>
                <a:off x="1109290" y="3072309"/>
                <a:ext cx="122783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a:latin typeface="Cambria Math" panose="02040503050406030204" pitchFamily="18" charset="0"/>
                        </a:rPr>
                        <m:t>𝐚</m:t>
                      </m:r>
                      <m:r>
                        <a:rPr lang="en-US" altLang="ja-JP" sz="3200" b="1" i="1">
                          <a:latin typeface="Cambria Math" panose="02040503050406030204" pitchFamily="18" charset="0"/>
                        </a:rPr>
                        <m:t>×</m:t>
                      </m:r>
                      <m:r>
                        <a:rPr lang="en-US" altLang="ja-JP" sz="3200" b="1">
                          <a:latin typeface="Cambria Math" panose="02040503050406030204" pitchFamily="18" charset="0"/>
                        </a:rPr>
                        <m:t>𝐛</m:t>
                      </m:r>
                    </m:oMath>
                  </m:oMathPara>
                </a14:m>
                <a:endParaRPr lang="ja-JP" altLang="en-US" sz="32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109290" y="3072309"/>
                <a:ext cx="1227837" cy="58477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601287" y="5968425"/>
                <a:ext cx="5450018" cy="70788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二つのベクトル</a:t>
                </a:r>
                <a14:m>
                  <m:oMath xmlns:m="http://schemas.openxmlformats.org/officeDocument/2006/math">
                    <m:r>
                      <a:rPr lang="en-US" altLang="ja-JP" sz="2000" b="1">
                        <a:latin typeface="Cambria Math" panose="02040503050406030204" pitchFamily="18" charset="0"/>
                      </a:rPr>
                      <m:t>𝐚</m:t>
                    </m:r>
                    <m:r>
                      <a:rPr lang="en-US" altLang="ja-JP" sz="2000" b="1" i="1" smtClean="0">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に直交するベクトルを返す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長さは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000" b="1">
                        <a:latin typeface="Cambria Math" panose="02040503050406030204" pitchFamily="18" charset="0"/>
                      </a:rPr>
                      <m:t>𝐚</m:t>
                    </m:r>
                    <m:r>
                      <a:rPr lang="en-US" altLang="ja-JP" sz="2000" b="1" i="1">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が作る平行四辺形の面積</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601287" y="5968425"/>
                <a:ext cx="5450018" cy="707886"/>
              </a:xfrm>
              <a:prstGeom prst="rect">
                <a:avLst/>
              </a:prstGeom>
              <a:blipFill rotWithShape="0">
                <a:blip r:embed="rId6"/>
                <a:stretch>
                  <a:fillRect l="-1230" t="-4310" r="-559" b="-14655"/>
                </a:stretch>
              </a:blipFill>
            </p:spPr>
            <p:txBody>
              <a:bodyPr/>
              <a:lstStyle/>
              <a:p>
                <a:r>
                  <a:rPr lang="ja-JP" altLang="en-US">
                    <a:noFill/>
                  </a:rPr>
                  <a:t> </a:t>
                </a:r>
              </a:p>
            </p:txBody>
          </p:sp>
        </mc:Fallback>
      </mc:AlternateContent>
      <p:sp>
        <p:nvSpPr>
          <p:cNvPr id="31" name="正方形/長方形 30"/>
          <p:cNvSpPr/>
          <p:nvPr/>
        </p:nvSpPr>
        <p:spPr>
          <a:xfrm>
            <a:off x="7292372" y="1701224"/>
            <a:ext cx="4031873" cy="70788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よくある応用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三角形ポリゴンの法線・面積計算</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フリーフォーム 31"/>
          <p:cNvSpPr/>
          <p:nvPr/>
        </p:nvSpPr>
        <p:spPr>
          <a:xfrm>
            <a:off x="7910285" y="3251200"/>
            <a:ext cx="1799772" cy="899885"/>
          </a:xfrm>
          <a:custGeom>
            <a:avLst/>
            <a:gdLst>
              <a:gd name="connsiteX0" fmla="*/ 0 w 1799772"/>
              <a:gd name="connsiteY0" fmla="*/ 1509485 h 1509485"/>
              <a:gd name="connsiteX1" fmla="*/ 406400 w 1799772"/>
              <a:gd name="connsiteY1" fmla="*/ 0 h 1509485"/>
              <a:gd name="connsiteX2" fmla="*/ 1799772 w 1799772"/>
              <a:gd name="connsiteY2" fmla="*/ 986971 h 1509485"/>
              <a:gd name="connsiteX3" fmla="*/ 0 w 1799772"/>
              <a:gd name="connsiteY3" fmla="*/ 1509485 h 1509485"/>
            </a:gdLst>
            <a:ahLst/>
            <a:cxnLst>
              <a:cxn ang="0">
                <a:pos x="connsiteX0" y="connsiteY0"/>
              </a:cxn>
              <a:cxn ang="0">
                <a:pos x="connsiteX1" y="connsiteY1"/>
              </a:cxn>
              <a:cxn ang="0">
                <a:pos x="connsiteX2" y="connsiteY2"/>
              </a:cxn>
              <a:cxn ang="0">
                <a:pos x="connsiteX3" y="connsiteY3"/>
              </a:cxn>
            </a:cxnLst>
            <a:rect l="l" t="t" r="r" b="b"/>
            <a:pathLst>
              <a:path w="1799772" h="1509485">
                <a:moveTo>
                  <a:pt x="0" y="1509485"/>
                </a:moveTo>
                <a:lnTo>
                  <a:pt x="406400" y="0"/>
                </a:lnTo>
                <a:lnTo>
                  <a:pt x="1799772" y="986971"/>
                </a:lnTo>
                <a:lnTo>
                  <a:pt x="0" y="1509485"/>
                </a:lnTo>
                <a:close/>
              </a:path>
            </a:pathLst>
          </a:custGeom>
          <a:solidFill>
            <a:schemeClr val="tx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p:cNvSpPr/>
              <p:nvPr/>
            </p:nvSpPr>
            <p:spPr>
              <a:xfrm>
                <a:off x="7568527" y="40281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0</m:t>
                          </m:r>
                        </m:sub>
                      </m:sSub>
                    </m:oMath>
                  </m:oMathPara>
                </a14:m>
                <a:endParaRPr lang="ja-JP" altLang="en-US" sz="28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7568527" y="4028105"/>
                <a:ext cx="634148"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9702127" y="3650734"/>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1</m:t>
                          </m:r>
                        </m:sub>
                      </m:sSub>
                    </m:oMath>
                  </m:oMathPara>
                </a14:m>
                <a:endParaRPr lang="ja-JP" altLang="en-US" sz="28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9702127" y="3650734"/>
                <a:ext cx="634148"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p:cNvSpPr/>
              <p:nvPr/>
            </p:nvSpPr>
            <p:spPr>
              <a:xfrm>
                <a:off x="7728184" y="29105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2</m:t>
                          </m:r>
                        </m:sub>
                      </m:sSub>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7728184" y="2910505"/>
                <a:ext cx="634148" cy="523220"/>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18584" y="4536105"/>
                <a:ext cx="4168321" cy="787780"/>
              </a:xfrm>
              <a:prstGeom prst="rect">
                <a:avLst/>
              </a:prstGeom>
            </p:spPr>
            <p:txBody>
              <a:bodyPr wrap="none">
                <a:spAutoFit/>
              </a:bodyPr>
              <a:lstStyle/>
              <a:p>
                <a:r>
                  <a:rPr lang="ja-JP" altLang="en-US" sz="2800" b="1" dirty="0" smtClean="0"/>
                  <a:t>法線</a:t>
                </a:r>
                <a:r>
                  <a:rPr lang="en-US" altLang="ja-JP" sz="2800" b="1" dirty="0" smtClean="0"/>
                  <a:t>:  </a:t>
                </a:r>
                <a14:m>
                  <m:oMath xmlns:m="http://schemas.openxmlformats.org/officeDocument/2006/math">
                    <m:r>
                      <a:rPr lang="en-US" altLang="ja-JP" sz="2800" b="1">
                        <a:latin typeface="Cambria Math" panose="02040503050406030204" pitchFamily="18" charset="0"/>
                      </a:rPr>
                      <m:t>𝐧</m:t>
                    </m:r>
                    <m:r>
                      <a:rPr lang="en-US" altLang="ja-JP" sz="2800" b="1" i="0" smtClean="0">
                        <a:latin typeface="Cambria Math" panose="02040503050406030204" pitchFamily="18" charset="0"/>
                      </a:rPr>
                      <m:t>=</m:t>
                    </m:r>
                    <m:f>
                      <m:fPr>
                        <m:ctrlPr>
                          <a:rPr lang="en-US" altLang="ja-JP" sz="2800" b="1" i="1" smtClean="0">
                            <a:latin typeface="Cambria Math" panose="02040503050406030204" pitchFamily="18" charset="0"/>
                          </a:rPr>
                        </m:ctrlPr>
                      </m:fPr>
                      <m:num>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num>
                      <m:den>
                        <m:d>
                          <m:dPr>
                            <m:begChr m:val="|"/>
                            <m:endChr m:val="|"/>
                            <m:ctrlPr>
                              <a:rPr lang="en-US" altLang="ja-JP" sz="2800" b="1" i="1" smtClean="0">
                                <a:latin typeface="Cambria Math" panose="02040503050406030204" pitchFamily="18" charset="0"/>
                              </a:rPr>
                            </m:ctrlPr>
                          </m:dPr>
                          <m:e>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e>
                        </m:d>
                      </m:den>
                    </m:f>
                  </m:oMath>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18584" y="4536105"/>
                <a:ext cx="4168321" cy="787780"/>
              </a:xfrm>
              <a:prstGeom prst="rect">
                <a:avLst/>
              </a:prstGeom>
              <a:blipFill rotWithShape="0">
                <a:blip r:embed="rId10"/>
                <a:stretch>
                  <a:fillRect l="-3070" b="-38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118584" y="5610162"/>
                <a:ext cx="4956293" cy="613886"/>
              </a:xfrm>
              <a:prstGeom prst="rect">
                <a:avLst/>
              </a:prstGeom>
            </p:spPr>
            <p:txBody>
              <a:bodyPr wrap="none">
                <a:spAutoFit/>
              </a:bodyPr>
              <a:lstStyle/>
              <a:p>
                <a:r>
                  <a:rPr lang="ja-JP" altLang="en-US" sz="2800" b="1" dirty="0" smtClean="0"/>
                  <a:t>面積</a:t>
                </a:r>
                <a:r>
                  <a:rPr lang="en-US" altLang="ja-JP" sz="2800" b="1" dirty="0" smtClean="0"/>
                  <a:t>:  </a:t>
                </a:r>
                <a14:m>
                  <m:oMath xmlns:m="http://schemas.openxmlformats.org/officeDocument/2006/math">
                    <m:r>
                      <a:rPr lang="en-US" altLang="ja-JP" sz="2400" b="1" i="0" dirty="0" smtClean="0">
                        <a:latin typeface="Cambria Math" panose="02040503050406030204" pitchFamily="18" charset="0"/>
                      </a:rPr>
                      <m:t>𝐒</m:t>
                    </m:r>
                    <m:r>
                      <a:rPr lang="en-US" altLang="ja-JP" sz="2400" b="1" i="0" smtClean="0">
                        <a:latin typeface="Cambria Math" panose="02040503050406030204" pitchFamily="18" charset="0"/>
                      </a:rPr>
                      <m:t>=</m:t>
                    </m:r>
                    <m:f>
                      <m:fPr>
                        <m:ctrlPr>
                          <a:rPr lang="en-US" altLang="ja-JP" sz="2400" i="1" smtClean="0">
                            <a:latin typeface="Cambria Math" panose="02040503050406030204" pitchFamily="18" charset="0"/>
                          </a:rPr>
                        </m:ctrlPr>
                      </m:fPr>
                      <m:num>
                        <m:r>
                          <a:rPr lang="en-US" altLang="ja-JP" sz="2400" b="0" i="0" smtClean="0">
                            <a:latin typeface="Cambria Math" panose="02040503050406030204" pitchFamily="18" charset="0"/>
                          </a:rPr>
                          <m:t>1</m:t>
                        </m:r>
                      </m:num>
                      <m:den>
                        <m:r>
                          <a:rPr lang="en-US" altLang="ja-JP" sz="2400" b="0" i="0" smtClean="0">
                            <a:latin typeface="Cambria Math" panose="02040503050406030204" pitchFamily="18" charset="0"/>
                          </a:rPr>
                          <m:t>2</m:t>
                        </m:r>
                      </m:den>
                    </m:f>
                    <m:d>
                      <m:dPr>
                        <m:begChr m:val="|"/>
                        <m:endChr m:val="|"/>
                        <m:ctrlPr>
                          <a:rPr lang="en-US" altLang="ja-JP" sz="2400" b="1" i="1">
                            <a:latin typeface="Cambria Math" panose="02040503050406030204" pitchFamily="18" charset="0"/>
                          </a:rPr>
                        </m:ctrlPr>
                      </m:dPr>
                      <m:e>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r>
                          <a:rPr lang="en-US" altLang="ja-JP" sz="2400" b="1" i="1">
                            <a:latin typeface="Cambria Math" panose="02040503050406030204" pitchFamily="18" charset="0"/>
                          </a:rPr>
                          <m:t>×</m:t>
                        </m:r>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e>
                    </m:d>
                  </m:oMath>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118584" y="5610162"/>
                <a:ext cx="4956293" cy="613886"/>
              </a:xfrm>
              <a:prstGeom prst="rect">
                <a:avLst/>
              </a:prstGeom>
              <a:blipFill rotWithShape="0">
                <a:blip r:embed="rId11"/>
                <a:stretch>
                  <a:fillRect l="-2583" t="-9901" b="-17822"/>
                </a:stretch>
              </a:blipFill>
            </p:spPr>
            <p:txBody>
              <a:bodyPr/>
              <a:lstStyle/>
              <a:p>
                <a:r>
                  <a:rPr lang="ja-JP" altLang="en-US">
                    <a:noFill/>
                  </a:rPr>
                  <a:t> </a:t>
                </a:r>
              </a:p>
            </p:txBody>
          </p:sp>
        </mc:Fallback>
      </mc:AlternateContent>
      <p:cxnSp>
        <p:nvCxnSpPr>
          <p:cNvPr id="23" name="直線矢印コネクタ 22"/>
          <p:cNvCxnSpPr/>
          <p:nvPr/>
        </p:nvCxnSpPr>
        <p:spPr>
          <a:xfrm flipH="1" flipV="1">
            <a:off x="8474499" y="2649417"/>
            <a:ext cx="139868" cy="1029289"/>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rot="21110889">
                <a:off x="8468639" y="2743605"/>
                <a:ext cx="5309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smtClean="0">
                          <a:solidFill>
                            <a:srgbClr val="FF0000"/>
                          </a:solidFill>
                          <a:latin typeface="Cambria Math" panose="02040503050406030204" pitchFamily="18" charset="0"/>
                        </a:rPr>
                        <m:t>𝐧</m:t>
                      </m:r>
                    </m:oMath>
                  </m:oMathPara>
                </a14:m>
                <a:endParaRPr lang="ja-JP" altLang="en-US" sz="3200" dirty="0">
                  <a:solidFill>
                    <a:srgbClr val="FF0000"/>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rot="21110889">
                <a:off x="8468639" y="2743605"/>
                <a:ext cx="530915" cy="584775"/>
              </a:xfrm>
              <a:prstGeom prst="rect">
                <a:avLst/>
              </a:prstGeom>
              <a:blipFill rotWithShape="0">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62224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(2)</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645491" cy="813877"/>
              </a:xfrm>
              <a:prstGeom prst="rect">
                <a:avLst/>
              </a:prstGeom>
              <a:noFill/>
            </p:spPr>
            <p:txBody>
              <a:bodyPr wrap="none" lIns="0" tIns="0" rIns="0" bIns="0" rtlCol="0">
                <a:spAutoFit/>
              </a:bodyPr>
              <a:lstStyle/>
              <a:p>
                <a14:m>
                  <m:oMath xmlns:m="http://schemas.openxmlformats.org/officeDocument/2006/math">
                    <m:r>
                      <a:rPr kumimoji="1" lang="en-US" altLang="ja-JP" sz="2000" b="1" i="0" smtClean="0">
                        <a:latin typeface="Cambria Math" panose="02040503050406030204" pitchFamily="18" charset="0"/>
                      </a:rPr>
                      <m:t>𝐚</m:t>
                    </m:r>
                    <m:r>
                      <a:rPr kumimoji="1" lang="en-US" altLang="ja-JP" sz="2000" b="0" i="1" smtClean="0">
                        <a:latin typeface="Cambria Math" panose="02040503050406030204" pitchFamily="18" charset="0"/>
                      </a:rPr>
                      <m:t>=</m:t>
                    </m:r>
                    <m:d>
                      <m:dPr>
                        <m:ctrlPr>
                          <a:rPr kumimoji="1" lang="en-US" altLang="ja-JP" sz="2000" b="0" i="1" smtClean="0">
                            <a:latin typeface="Cambria Math" panose="02040503050406030204" pitchFamily="18" charset="0"/>
                          </a:rPr>
                        </m:ctrlPr>
                      </m:dPr>
                      <m:e>
                        <m:m>
                          <m:mPr>
                            <m:mcs>
                              <m:mc>
                                <m:mcPr>
                                  <m:count m:val="1"/>
                                  <m:mcJc m:val="center"/>
                                </m:mcPr>
                              </m:mc>
                            </m:mcs>
                            <m:ctrlPr>
                              <a:rPr kumimoji="1" lang="en-US" altLang="ja-JP" sz="2000" b="0" i="1" smtClean="0">
                                <a:latin typeface="Cambria Math" panose="02040503050406030204" pitchFamily="18" charset="0"/>
                              </a:rPr>
                            </m:ctrlPr>
                          </m:mPr>
                          <m:mr>
                            <m:e>
                              <m:r>
                                <m:rPr>
                                  <m:brk m:alnAt="7"/>
                                </m:rPr>
                                <a:rPr kumimoji="1" lang="en-US" altLang="ja-JP" sz="2000" b="0" i="1" smtClean="0">
                                  <a:latin typeface="Cambria Math" panose="02040503050406030204" pitchFamily="18" charset="0"/>
                                </a:rPr>
                                <m:t>1</m:t>
                              </m:r>
                            </m:e>
                          </m:mr>
                          <m:mr>
                            <m:e>
                              <m:r>
                                <a:rPr kumimoji="1" lang="en-US" altLang="ja-JP" sz="2000" b="0" i="1" smtClean="0">
                                  <a:latin typeface="Cambria Math" panose="02040503050406030204" pitchFamily="18" charset="0"/>
                                </a:rPr>
                                <m:t>2</m:t>
                              </m:r>
                            </m:e>
                          </m:mr>
                          <m:mr>
                            <m:e>
                              <m:r>
                                <a:rPr kumimoji="1" lang="en-US" altLang="ja-JP" sz="2000" b="0" i="1" smtClean="0">
                                  <a:latin typeface="Cambria Math" panose="02040503050406030204" pitchFamily="18" charset="0"/>
                                </a:rPr>
                                <m:t>3</m:t>
                              </m:r>
                            </m:e>
                          </m:mr>
                        </m:m>
                      </m:e>
                    </m:d>
                    <m:r>
                      <a:rPr kumimoji="1" lang="en-US" altLang="ja-JP" sz="2000" b="0" i="1" smtClean="0">
                        <a:latin typeface="Cambria Math" panose="02040503050406030204" pitchFamily="18" charset="0"/>
                      </a:rPr>
                      <m:t>, </m:t>
                    </m:r>
                    <m:r>
                      <a:rPr kumimoji="1" lang="en-US" altLang="ja-JP" sz="2000" b="1" i="0" smtClean="0">
                        <a:latin typeface="Cambria Math" panose="02040503050406030204" pitchFamily="18" charset="0"/>
                      </a:rPr>
                      <m:t>𝐀</m:t>
                    </m:r>
                    <m:r>
                      <a:rPr kumimoji="1"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3</m:t>
                              </m:r>
                            </m:e>
                          </m:mr>
                          <m:mr>
                            <m:e>
                              <m:r>
                                <a:rPr lang="en-US" altLang="ja-JP" sz="2000" b="0" i="1" smtClean="0">
                                  <a:latin typeface="Cambria Math" panose="02040503050406030204" pitchFamily="18" charset="0"/>
                                </a:rPr>
                                <m:t>4</m:t>
                              </m:r>
                            </m:e>
                            <m:e>
                              <m:r>
                                <a:rPr lang="en-US" altLang="ja-JP" sz="2000" b="0" i="1" smtClean="0">
                                  <a:latin typeface="Cambria Math" panose="02040503050406030204" pitchFamily="18" charset="0"/>
                                </a:rPr>
                                <m:t>5</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r>
                      <a:rPr lang="en-US" altLang="ja-JP" sz="2000" b="0" i="1" smtClean="0">
                        <a:latin typeface="Cambria Math" panose="02040503050406030204" pitchFamily="18" charset="0"/>
                      </a:rPr>
                      <m:t>, </m:t>
                    </m:r>
                    <m:r>
                      <a:rPr lang="en-US" altLang="ja-JP" sz="2000" b="1" i="0" smtClean="0">
                        <a:latin typeface="Cambria Math" panose="02040503050406030204" pitchFamily="18" charset="0"/>
                      </a:rPr>
                      <m:t>𝐁</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2</m:t>
                              </m:r>
                            </m:e>
                            <m:e>
                              <m:r>
                                <a:rPr lang="en-US" altLang="ja-JP" sz="2000" i="1">
                                  <a:latin typeface="Cambria Math" panose="02040503050406030204" pitchFamily="18" charset="0"/>
                                </a:rPr>
                                <m:t>3</m:t>
                              </m:r>
                            </m:e>
                          </m:mr>
                          <m:mr>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r>
                            <m:e>
                              <m:r>
                                <a:rPr lang="en-US" altLang="ja-JP" sz="2000" b="0" i="1" smtClean="0">
                                  <a:latin typeface="Cambria Math" panose="02040503050406030204" pitchFamily="18" charset="0"/>
                                </a:rPr>
                                <m:t>3</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645491" cy="813877"/>
              </a:xfrm>
              <a:prstGeom prst="rect">
                <a:avLst/>
              </a:prstGeom>
              <a:blipFill rotWithShape="0">
                <a:blip r:embed="rId3"/>
                <a:stretch>
                  <a:fillRect r="-1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3052949"/>
                <a:ext cx="970137"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000" b="1" i="0" smtClean="0">
                        <a:latin typeface="Cambria Math" panose="02040503050406030204" pitchFamily="18" charset="0"/>
                      </a:rPr>
                      <m:t>𝐀</m:t>
                    </m:r>
                    <m:r>
                      <a:rPr lang="en-US" altLang="ja-JP" sz="2000" b="1" i="0" smtClean="0">
                        <a:latin typeface="Cambria Math" panose="02040503050406030204" pitchFamily="18" charset="0"/>
                        <a:ea typeface="Cambria Math" panose="02040503050406030204" pitchFamily="18" charset="0"/>
                      </a:rPr>
                      <m:t>𝐚</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3052949"/>
                <a:ext cx="970137" cy="400110"/>
              </a:xfrm>
              <a:prstGeom prst="rect">
                <a:avLst/>
              </a:prstGeom>
              <a:blipFill rotWithShape="0">
                <a:blip r:embed="rId4"/>
                <a:stretch>
                  <a:fillRect l="-6289"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906504"/>
                <a:ext cx="1101840"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sSup>
                      <m:sSupPr>
                        <m:ctrlPr>
                          <a:rPr lang="en-US" altLang="ja-JP" sz="2000" b="1" i="1" smtClean="0">
                            <a:latin typeface="Cambria Math" panose="02040503050406030204" pitchFamily="18" charset="0"/>
                          </a:rPr>
                        </m:ctrlPr>
                      </m:sSupPr>
                      <m:e>
                        <m:r>
                          <a:rPr lang="en-US" altLang="ja-JP" sz="2000" b="1">
                            <a:latin typeface="Cambria Math" panose="02040503050406030204" pitchFamily="18" charset="0"/>
                          </a:rPr>
                          <m:t>𝐚</m:t>
                        </m:r>
                      </m:e>
                      <m:sup>
                        <m:r>
                          <a:rPr lang="en-US" altLang="ja-JP" sz="2000" b="0" i="1" smtClean="0">
                            <a:latin typeface="Cambria Math" panose="02040503050406030204" pitchFamily="18" charset="0"/>
                          </a:rPr>
                          <m:t>𝑇</m:t>
                        </m:r>
                      </m:sup>
                    </m:sSup>
                    <m:r>
                      <a:rPr lang="en-US" altLang="ja-JP" sz="2000" b="1" i="0" smtClean="0">
                        <a:latin typeface="Cambria Math" panose="02040503050406030204" pitchFamily="18" charset="0"/>
                        <a:ea typeface="Cambria Math" panose="02040503050406030204" pitchFamily="18" charset="0"/>
                      </a:rPr>
                      <m:t>𝐀</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906504"/>
                <a:ext cx="1101840" cy="400110"/>
              </a:xfrm>
              <a:prstGeom prst="rect">
                <a:avLst/>
              </a:prstGeom>
              <a:blipFill rotWithShape="0">
                <a:blip r:embed="rId5"/>
                <a:stretch>
                  <a:fillRect l="-5525" t="-7692"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5613613"/>
                <a:ext cx="339112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 </a:t>
                </a:r>
                <a14:m>
                  <m:oMath xmlns:m="http://schemas.openxmlformats.org/officeDocument/2006/math">
                    <m:r>
                      <a:rPr lang="en-US" altLang="ja-JP" sz="2000" b="1">
                        <a:latin typeface="Cambria Math" panose="02040503050406030204" pitchFamily="18" charset="0"/>
                      </a:rPr>
                      <m:t>𝐀</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の行列式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000" b="0" i="1" smtClean="0">
                            <a:latin typeface="Cambria Math" panose="02040503050406030204" pitchFamily="18" charset="0"/>
                          </a:rPr>
                        </m:ctrlPr>
                      </m:dPr>
                      <m:e>
                        <m:r>
                          <a:rPr lang="en-US" altLang="ja-JP" sz="2000" b="1" i="0" smtClean="0">
                            <a:latin typeface="Cambria Math" panose="02040503050406030204" pitchFamily="18" charset="0"/>
                          </a:rPr>
                          <m:t>𝐀</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を求めよ</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5613613"/>
                <a:ext cx="3391121" cy="400110"/>
              </a:xfrm>
              <a:prstGeom prst="rect">
                <a:avLst/>
              </a:prstGeom>
              <a:blipFill rotWithShape="0">
                <a:blip r:embed="rId6"/>
                <a:stretch>
                  <a:fillRect l="-1799" t="-9091" r="-1259"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11616" y="4760059"/>
                <a:ext cx="1000595"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000" b="1" i="0" smtClean="0">
                        <a:latin typeface="Cambria Math" panose="02040503050406030204" pitchFamily="18" charset="0"/>
                        <a:ea typeface="Cambria Math" panose="02040503050406030204" pitchFamily="18" charset="0"/>
                      </a:rPr>
                      <m:t>𝐀𝐁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11616" y="4760059"/>
                <a:ext cx="1000595" cy="400110"/>
              </a:xfrm>
              <a:prstGeom prst="rect">
                <a:avLst/>
              </a:prstGeom>
              <a:blipFill rotWithShape="0">
                <a:blip r:embed="rId7"/>
                <a:stretch>
                  <a:fillRect l="-6098"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53428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(3)</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10728899" cy="117660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固有値と固有ベクトルを求めよ</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10728899" cy="1176604"/>
              </a:xfrm>
              <a:prstGeom prst="rect">
                <a:avLst/>
              </a:prstGeom>
              <a:blipFill rotWithShape="0">
                <a:blip r:embed="rId3"/>
                <a:stretch>
                  <a:fillRect/>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147" y="7212704"/>
            <a:ext cx="10058199" cy="3269868"/>
          </a:xfrm>
          <a:prstGeom prst="rect">
            <a:avLst/>
          </a:prstGeom>
          <a:noFill/>
          <a:ln>
            <a:noFill/>
          </a:ln>
        </p:spPr>
      </p:pic>
    </p:spTree>
    <p:extLst>
      <p:ext uri="{BB962C8B-B14F-4D97-AF65-F5344CB8AC3E}">
        <p14:creationId xmlns:p14="http://schemas.microsoft.com/office/powerpoint/2010/main" val="46930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6715</TotalTime>
  <Words>4164</Words>
  <Application>Microsoft Office PowerPoint</Application>
  <PresentationFormat>ワイド画面</PresentationFormat>
  <Paragraphs>1255</Paragraphs>
  <Slides>68</Slides>
  <Notes>24</Notes>
  <HiddenSlides>1</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77" baseType="lpstr">
      <vt:lpstr>ＭＳ Ｐゴシック</vt:lpstr>
      <vt:lpstr>メイリオ</vt:lpstr>
      <vt:lpstr>Arial</vt:lpstr>
      <vt:lpstr>Calibri</vt:lpstr>
      <vt:lpstr>Cambria Math</vt:lpstr>
      <vt:lpstr>Times New Roman</vt:lpstr>
      <vt:lpstr>Wingdings</vt:lpstr>
      <vt:lpstr>Office テーマ</vt:lpstr>
      <vt:lpstr>ビットマップ イメージ</vt:lpstr>
      <vt:lpstr>デジタルメディア処理1 </vt:lpstr>
      <vt:lpstr>スケジュール</vt:lpstr>
      <vt:lpstr>Contents</vt:lpstr>
      <vt:lpstr>表記について</vt:lpstr>
      <vt:lpstr>線形代数の復習(1)</vt:lpstr>
      <vt:lpstr>内積の意味</vt:lpstr>
      <vt:lpstr>外積の意味</vt:lpstr>
      <vt:lpstr>線形代数の復習(2)</vt:lpstr>
      <vt:lpstr>線形代数の復習(3)</vt:lpstr>
      <vt:lpstr>線形代数の復習(4)</vt:lpstr>
      <vt:lpstr>線形代数の復習(5)</vt:lpstr>
      <vt:lpstr>PowerPoint プレゼンテーション</vt:lpstr>
      <vt:lpstr>固有値・固有ベクトルの意味</vt:lpstr>
      <vt:lpstr>固有値・固有ベクトルの意味</vt:lpstr>
      <vt:lpstr>まとめ : ベクトルと行列の復習</vt:lpstr>
      <vt:lpstr>画像の線形変換</vt:lpstr>
      <vt:lpstr>線形変換</vt:lpstr>
      <vt:lpstr>拡大縮小</vt:lpstr>
      <vt:lpstr>回転</vt:lpstr>
      <vt:lpstr>せん断（スキュー）</vt:lpstr>
      <vt:lpstr>鏡映: 直線に対して反転する変換</vt:lpstr>
      <vt:lpstr>PowerPoint プレゼンテーション</vt:lpstr>
      <vt:lpstr>線形変換 : 合成</vt:lpstr>
      <vt:lpstr>ちょっと蛇足ですが。。。</vt:lpstr>
      <vt:lpstr>画像の線形変換 : まとめ</vt:lpstr>
      <vt:lpstr>PowerPoint プレゼンテーション</vt:lpstr>
      <vt:lpstr>平行移動</vt:lpstr>
      <vt:lpstr>Affine 変換 </vt:lpstr>
      <vt:lpstr>同次座標系表現</vt:lpstr>
      <vt:lpstr>アフィン変換の 同次座標表現</vt:lpstr>
      <vt:lpstr>同時座標表現の利点</vt:lpstr>
      <vt:lpstr>同時座標表現の利点</vt:lpstr>
      <vt:lpstr>同時座標表現の利点 : もう少し複雑な例</vt:lpstr>
      <vt:lpstr>まとめ : アフィン変換と同次座標系</vt:lpstr>
      <vt:lpstr>射影変換</vt:lpstr>
      <vt:lpstr>変換の名称と包含関係</vt:lpstr>
      <vt:lpstr>イメージモザイキング（パノラマ合成）</vt:lpstr>
      <vt:lpstr>イメージモザイキング</vt:lpstr>
      <vt:lpstr>パノラマ合成1: 入力画像について特頂点を検出する</vt:lpstr>
      <vt:lpstr>パノラマ合成2. 特徴点の対応付け</vt:lpstr>
      <vt:lpstr>パノラマ合成3.  変換行列の計算</vt:lpstr>
      <vt:lpstr>パノラマ合成4. 画像の合成</vt:lpstr>
      <vt:lpstr>memo</vt:lpstr>
      <vt:lpstr>画像の変換 （時間があれば紹介しますが，たぶんないので2017年の講義動画をSCOMBに置いておきます）</vt:lpstr>
      <vt:lpstr>画像の変換</vt:lpstr>
      <vt:lpstr>画像の変換</vt:lpstr>
      <vt:lpstr>画像の変換</vt:lpstr>
      <vt:lpstr>画像の変換</vt:lpstr>
      <vt:lpstr>画像の変換</vt:lpstr>
      <vt:lpstr>画像の変換</vt:lpstr>
      <vt:lpstr>画像の変換</vt:lpstr>
      <vt:lpstr>画像の変換</vt:lpstr>
      <vt:lpstr>画像の補間</vt:lpstr>
      <vt:lpstr>なぜ画像補間が必要か？</vt:lpstr>
      <vt:lpstr>なぜ画像補間が必要か？</vt:lpstr>
      <vt:lpstr>補間法（1D）</vt:lpstr>
      <vt:lpstr>補間法（1D）: Nearest Neighbor </vt:lpstr>
      <vt:lpstr>補間法（1D）: Linear Interpolation</vt:lpstr>
      <vt:lpstr>補間法（1D）: Hermite Cubic Spline Interpolation</vt:lpstr>
      <vt:lpstr>補間法（1D）: Hermite Cubic Spline Interpolation</vt:lpstr>
      <vt:lpstr>補間法（1D）: Cubic Convolution Interpolation [1]</vt:lpstr>
      <vt:lpstr>補間法（1D）: Cubic Convolution Interpolation [1]</vt:lpstr>
      <vt:lpstr>補間法（2D）</vt:lpstr>
      <vt:lpstr>補間法（2D）: Nearest neighbor</vt:lpstr>
      <vt:lpstr>補間法（2D）: Linear Interpolation</vt:lpstr>
      <vt:lpstr>補間法（2D）: Bicubic Convolution Interpolation</vt:lpstr>
      <vt:lpstr>画像の補間法 : 例</vt:lpstr>
      <vt:lpstr>まとめ: 画像の補間法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260</cp:revision>
  <cp:lastPrinted>2019-09-25T10:04:53Z</cp:lastPrinted>
  <dcterms:created xsi:type="dcterms:W3CDTF">2017-01-19T02:23:36Z</dcterms:created>
  <dcterms:modified xsi:type="dcterms:W3CDTF">2019-09-25T10:36:43Z</dcterms:modified>
</cp:coreProperties>
</file>